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44" r:id="rId3"/>
    <p:sldId id="364" r:id="rId5"/>
    <p:sldId id="354" r:id="rId6"/>
    <p:sldId id="361" r:id="rId7"/>
    <p:sldId id="393" r:id="rId8"/>
    <p:sldId id="336" r:id="rId9"/>
    <p:sldId id="334" r:id="rId10"/>
    <p:sldId id="380" r:id="rId11"/>
    <p:sldId id="355" r:id="rId12"/>
    <p:sldId id="356" r:id="rId13"/>
    <p:sldId id="362" r:id="rId14"/>
    <p:sldId id="325" r:id="rId15"/>
    <p:sldId id="353" r:id="rId16"/>
    <p:sldId id="324" r:id="rId17"/>
    <p:sldId id="360" r:id="rId18"/>
    <p:sldId id="391" r:id="rId19"/>
  </p:sldIdLst>
  <p:sldSz cx="9144000" cy="6858000" type="screen4x3"/>
  <p:notesSz cx="6797675" cy="992632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1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V" initials="C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3300"/>
    <a:srgbClr val="F8F9F4"/>
    <a:srgbClr val="CC6600"/>
    <a:srgbClr val="FFCC00"/>
    <a:srgbClr val="996633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440" y="84"/>
      </p:cViewPr>
      <p:guideLst>
        <p:guide orient="horz" pos="1971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94B7E-4008-4AD6-8FE2-0AF5F5C9D745}" type="doc">
      <dgm:prSet loTypeId="urn:microsoft.com/office/officeart/2005/8/layout/radial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A6ADFEFE-883D-4B77-9874-A1687C2AE189}">
      <dgm:prSet phldrT="[Text]" custT="1"/>
      <dgm:spPr>
        <a:scene3d>
          <a:camera prst="orthographicFront"/>
          <a:lightRig rig="threePt" dir="t"/>
        </a:scene3d>
        <a:sp3d>
          <a:bevelT prst="relaxedInset"/>
          <a:bevelB/>
        </a:sp3d>
      </dgm:spPr>
      <dgm:t>
        <a:bodyPr/>
        <a:lstStyle/>
        <a:p>
          <a:endParaRPr lang="el-GR" sz="1000" dirty="0">
            <a:solidFill>
              <a:schemeClr val="bg2"/>
            </a:solidFill>
          </a:endParaRPr>
        </a:p>
      </dgm:t>
    </dgm:pt>
    <dgm:pt modelId="{2B53CE7C-267D-4D8F-81F2-4D0C5D877E10}" cxnId="{56221B0A-6A28-4B22-AF5A-6FBC6A8FB230}" type="parTrans">
      <dgm:prSet/>
      <dgm:spPr/>
      <dgm:t>
        <a:bodyPr/>
        <a:lstStyle/>
        <a:p>
          <a:endParaRPr lang="el-GR"/>
        </a:p>
      </dgm:t>
    </dgm:pt>
    <dgm:pt modelId="{A4B84B1F-3867-40DA-8F08-6118FB0D79DD}" cxnId="{56221B0A-6A28-4B22-AF5A-6FBC6A8FB230}" type="sibTrans">
      <dgm:prSet/>
      <dgm:spPr/>
      <dgm:t>
        <a:bodyPr/>
        <a:lstStyle/>
        <a:p>
          <a:endParaRPr lang="el-GR"/>
        </a:p>
      </dgm:t>
    </dgm:pt>
    <dgm:pt modelId="{1D6BF6C6-7784-4C0F-BCCF-C2CD72752B2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ATS</a:t>
          </a:r>
          <a:endParaRPr lang="el-GR" dirty="0"/>
        </a:p>
      </dgm:t>
    </dgm:pt>
    <dgm:pt modelId="{CB8E34DF-41D4-4875-92A0-50A0B863B2BF}" cxnId="{0BEB6C31-4F92-4330-8745-4671A16C9669}" type="parTrans">
      <dgm:prSet/>
      <dgm:spPr/>
      <dgm:t>
        <a:bodyPr/>
        <a:lstStyle/>
        <a:p>
          <a:endParaRPr lang="el-GR"/>
        </a:p>
      </dgm:t>
    </dgm:pt>
    <dgm:pt modelId="{1C80BEBC-A932-4806-A82A-32CC3640DCD4}" cxnId="{0BEB6C31-4F92-4330-8745-4671A16C9669}" type="sibTrans">
      <dgm:prSet/>
      <dgm:spPr/>
      <dgm:t>
        <a:bodyPr/>
        <a:lstStyle/>
        <a:p>
          <a:endParaRPr lang="el-GR"/>
        </a:p>
      </dgm:t>
    </dgm:pt>
    <dgm:pt modelId="{6D6B11F6-E3B7-486C-A254-ECB70D16ECA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AIS </a:t>
          </a:r>
          <a:endParaRPr lang="el-GR" dirty="0"/>
        </a:p>
      </dgm:t>
    </dgm:pt>
    <dgm:pt modelId="{2311E4A5-3154-469F-A45C-E201D2C9F91C}" cxnId="{ABD42FE0-853B-4E74-AE73-B2FC5D02AE49}" type="parTrans">
      <dgm:prSet/>
      <dgm:spPr/>
      <dgm:t>
        <a:bodyPr/>
        <a:lstStyle/>
        <a:p>
          <a:endParaRPr lang="el-GR"/>
        </a:p>
      </dgm:t>
    </dgm:pt>
    <dgm:pt modelId="{FD662064-0CB1-4D20-B944-B3DA289F86B7}" cxnId="{ABD42FE0-853B-4E74-AE73-B2FC5D02AE49}" type="sibTrans">
      <dgm:prSet/>
      <dgm:spPr/>
      <dgm:t>
        <a:bodyPr/>
        <a:lstStyle/>
        <a:p>
          <a:endParaRPr lang="el-GR"/>
        </a:p>
      </dgm:t>
    </dgm:pt>
    <dgm:pt modelId="{ACDFB4C8-6EFA-401F-9656-F3730C6F4DD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METEO</a:t>
          </a:r>
          <a:endParaRPr lang="el-GR" dirty="0"/>
        </a:p>
      </dgm:t>
    </dgm:pt>
    <dgm:pt modelId="{8E0FBD48-74A4-4635-B7BD-4C2A6B3817DC}" cxnId="{EB5B7D7E-C2CA-4646-A9F1-FBBC71602EF8}" type="parTrans">
      <dgm:prSet/>
      <dgm:spPr/>
      <dgm:t>
        <a:bodyPr/>
        <a:lstStyle/>
        <a:p>
          <a:endParaRPr lang="el-GR"/>
        </a:p>
      </dgm:t>
    </dgm:pt>
    <dgm:pt modelId="{9C03D90B-B29E-4C1C-88F3-E4BA47D4E00D}" cxnId="{EB5B7D7E-C2CA-4646-A9F1-FBBC71602EF8}" type="sibTrans">
      <dgm:prSet/>
      <dgm:spPr/>
      <dgm:t>
        <a:bodyPr/>
        <a:lstStyle/>
        <a:p>
          <a:endParaRPr lang="el-GR"/>
        </a:p>
      </dgm:t>
    </dgm:pt>
    <dgm:pt modelId="{980148CD-25B9-4173-A80A-CB2A9ABD183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CNS/ATM</a:t>
          </a:r>
          <a:endParaRPr lang="el-GR" dirty="0"/>
        </a:p>
      </dgm:t>
    </dgm:pt>
    <dgm:pt modelId="{6E2CD11A-5D44-4E85-BE3D-1243ADA37B25}" cxnId="{03F44862-09A7-411C-AA0B-15B4CDAD87F3}" type="parTrans">
      <dgm:prSet/>
      <dgm:spPr/>
      <dgm:t>
        <a:bodyPr/>
        <a:lstStyle/>
        <a:p>
          <a:endParaRPr lang="el-GR"/>
        </a:p>
      </dgm:t>
    </dgm:pt>
    <dgm:pt modelId="{B9F6E711-7B1F-4A3F-9C5F-A71999D37675}" cxnId="{03F44862-09A7-411C-AA0B-15B4CDAD87F3}" type="sibTrans">
      <dgm:prSet/>
      <dgm:spPr/>
      <dgm:t>
        <a:bodyPr/>
        <a:lstStyle/>
        <a:p>
          <a:endParaRPr lang="el-GR"/>
        </a:p>
      </dgm:t>
    </dgm:pt>
    <dgm:pt modelId="{F0E3ED27-24F0-4D95-BC76-1660BA6CB28C}">
      <dgm:prSet phldrT="[Text]"/>
      <dgm:spPr/>
      <dgm:t>
        <a:bodyPr/>
        <a:lstStyle/>
        <a:p>
          <a:endParaRPr lang="el-GR" dirty="0"/>
        </a:p>
      </dgm:t>
    </dgm:pt>
    <dgm:pt modelId="{7E4A9051-E48E-4C33-BBEC-7CD45AD8E7C8}" cxnId="{CC2E34C7-B347-488C-96A5-D773C8157CE8}" type="parTrans">
      <dgm:prSet/>
      <dgm:spPr/>
      <dgm:t>
        <a:bodyPr/>
        <a:lstStyle/>
        <a:p>
          <a:endParaRPr lang="el-GR"/>
        </a:p>
      </dgm:t>
    </dgm:pt>
    <dgm:pt modelId="{FE0284EB-C547-4988-9882-E786031B1FBF}" cxnId="{CC2E34C7-B347-488C-96A5-D773C8157CE8}" type="sibTrans">
      <dgm:prSet/>
      <dgm:spPr/>
      <dgm:t>
        <a:bodyPr/>
        <a:lstStyle/>
        <a:p>
          <a:endParaRPr lang="el-GR"/>
        </a:p>
      </dgm:t>
    </dgm:pt>
    <dgm:pt modelId="{570A5AC4-3516-492D-B9DC-4015A6744C71}">
      <dgm:prSet phldrT="[Text]"/>
      <dgm:spPr/>
      <dgm:t>
        <a:bodyPr/>
        <a:lstStyle/>
        <a:p>
          <a:endParaRPr lang="el-GR"/>
        </a:p>
      </dgm:t>
    </dgm:pt>
    <dgm:pt modelId="{418A907F-32E4-46C9-A0DA-C6B05359CE53}" cxnId="{038636B9-9C5D-48B5-915C-9AE27B9A6A12}" type="parTrans">
      <dgm:prSet/>
      <dgm:spPr/>
      <dgm:t>
        <a:bodyPr/>
        <a:lstStyle/>
        <a:p>
          <a:endParaRPr lang="el-GR"/>
        </a:p>
      </dgm:t>
    </dgm:pt>
    <dgm:pt modelId="{4E6DF063-6B8C-47DB-AFA1-9587BA606CB7}" cxnId="{038636B9-9C5D-48B5-915C-9AE27B9A6A12}" type="sibTrans">
      <dgm:prSet/>
      <dgm:spPr/>
      <dgm:t>
        <a:bodyPr/>
        <a:lstStyle/>
        <a:p>
          <a:endParaRPr lang="el-GR"/>
        </a:p>
      </dgm:t>
    </dgm:pt>
    <dgm:pt modelId="{4EF2301E-FAB9-46C7-BBB8-739062D3FCC1}">
      <dgm:prSet phldrT="[Text]"/>
      <dgm:spPr/>
      <dgm:t>
        <a:bodyPr/>
        <a:lstStyle/>
        <a:p>
          <a:endParaRPr lang="en-US"/>
        </a:p>
      </dgm:t>
    </dgm:pt>
    <dgm:pt modelId="{FA69AF78-D942-4B25-B4BB-7231F4DE936B}" cxnId="{2EB39C70-A6A9-49DE-A0E0-9E88C0CB93E6}" type="parTrans">
      <dgm:prSet/>
      <dgm:spPr/>
      <dgm:t>
        <a:bodyPr/>
        <a:lstStyle/>
        <a:p>
          <a:endParaRPr lang="el-GR"/>
        </a:p>
      </dgm:t>
    </dgm:pt>
    <dgm:pt modelId="{33A80C48-77C5-4CE1-8B3C-0B6CE0E35B30}" cxnId="{2EB39C70-A6A9-49DE-A0E0-9E88C0CB93E6}" type="sibTrans">
      <dgm:prSet/>
      <dgm:spPr/>
      <dgm:t>
        <a:bodyPr/>
        <a:lstStyle/>
        <a:p>
          <a:endParaRPr lang="el-GR"/>
        </a:p>
      </dgm:t>
    </dgm:pt>
    <dgm:pt modelId="{D1B6A397-5976-45A6-8F29-6EBFF93734DD}" type="pres">
      <dgm:prSet presAssocID="{A6494B7E-4008-4AD6-8FE2-0AF5F5C9D745}" presName="composite" presStyleCnt="0">
        <dgm:presLayoutVars>
          <dgm:chMax val="1"/>
          <dgm:dir/>
          <dgm:resizeHandles val="exact"/>
        </dgm:presLayoutVars>
      </dgm:prSet>
      <dgm:spPr/>
    </dgm:pt>
    <dgm:pt modelId="{904E31FE-AB0C-469F-BE1B-B6228F1084B4}" type="pres">
      <dgm:prSet presAssocID="{A6494B7E-4008-4AD6-8FE2-0AF5F5C9D745}" presName="radial" presStyleCnt="0">
        <dgm:presLayoutVars>
          <dgm:animLvl val="ctr"/>
        </dgm:presLayoutVars>
      </dgm:prSet>
      <dgm:spPr/>
    </dgm:pt>
    <dgm:pt modelId="{BB751316-A6B1-48C4-8713-2AB9819F226A}" type="pres">
      <dgm:prSet presAssocID="{A6ADFEFE-883D-4B77-9874-A1687C2AE189}" presName="centerShape" presStyleLbl="vennNode1" presStyleIdx="0" presStyleCnt="5" custLinFactNeighborY="3340"/>
      <dgm:spPr/>
    </dgm:pt>
    <dgm:pt modelId="{4C9799EA-D46E-4B76-AB02-73A0AA4B0421}" type="pres">
      <dgm:prSet presAssocID="{1D6BF6C6-7784-4C0F-BCCF-C2CD72752B28}" presName="node" presStyleLbl="vennNode1" presStyleIdx="1" presStyleCnt="5" custScaleX="111045" custScaleY="103152" custRadScaleRad="91432" custRadScaleInc="937">
        <dgm:presLayoutVars>
          <dgm:bulletEnabled val="1"/>
        </dgm:presLayoutVars>
      </dgm:prSet>
      <dgm:spPr/>
    </dgm:pt>
    <dgm:pt modelId="{C918BA19-9ABA-47ED-A297-F3BC32472E90}" type="pres">
      <dgm:prSet presAssocID="{6D6B11F6-E3B7-486C-A254-ECB70D16ECAA}" presName="node" presStyleLbl="vennNode1" presStyleIdx="2" presStyleCnt="5" custRadScaleRad="98448" custRadScaleInc="-20445">
        <dgm:presLayoutVars>
          <dgm:bulletEnabled val="1"/>
        </dgm:presLayoutVars>
      </dgm:prSet>
      <dgm:spPr/>
    </dgm:pt>
    <dgm:pt modelId="{6735614E-EAC8-4F38-92F7-6FD0B9410FF7}" type="pres">
      <dgm:prSet presAssocID="{ACDFB4C8-6EFA-401F-9656-F3730C6F4DDC}" presName="node" presStyleLbl="vennNode1" presStyleIdx="3" presStyleCnt="5" custScaleX="99999" custScaleY="96682" custRadScaleRad="105862" custRadScaleInc="53575">
        <dgm:presLayoutVars>
          <dgm:bulletEnabled val="1"/>
        </dgm:presLayoutVars>
      </dgm:prSet>
      <dgm:spPr/>
    </dgm:pt>
    <dgm:pt modelId="{16FFA98C-50B1-4E9F-8488-BDBE80C97260}" type="pres">
      <dgm:prSet presAssocID="{980148CD-25B9-4173-A80A-CB2A9ABD1835}" presName="node" presStyleLbl="vennNode1" presStyleIdx="4" presStyleCnt="5" custScaleX="99548" custScaleY="98720" custRadScaleRad="97736" custRadScaleInc="23776">
        <dgm:presLayoutVars>
          <dgm:bulletEnabled val="1"/>
        </dgm:presLayoutVars>
      </dgm:prSet>
      <dgm:spPr/>
    </dgm:pt>
  </dgm:ptLst>
  <dgm:cxnLst>
    <dgm:cxn modelId="{56221B0A-6A28-4B22-AF5A-6FBC6A8FB230}" srcId="{A6494B7E-4008-4AD6-8FE2-0AF5F5C9D745}" destId="{A6ADFEFE-883D-4B77-9874-A1687C2AE189}" srcOrd="0" destOrd="0" parTransId="{2B53CE7C-267D-4D8F-81F2-4D0C5D877E10}" sibTransId="{A4B84B1F-3867-40DA-8F08-6118FB0D79DD}"/>
    <dgm:cxn modelId="{0BEB6C31-4F92-4330-8745-4671A16C9669}" srcId="{A6ADFEFE-883D-4B77-9874-A1687C2AE189}" destId="{1D6BF6C6-7784-4C0F-BCCF-C2CD72752B28}" srcOrd="0" destOrd="0" parTransId="{CB8E34DF-41D4-4875-92A0-50A0B863B2BF}" sibTransId="{1C80BEBC-A932-4806-A82A-32CC3640DCD4}"/>
    <dgm:cxn modelId="{C406843A-0DEA-4DF9-8F03-CA3DFA8A4D1D}" type="presOf" srcId="{1D6BF6C6-7784-4C0F-BCCF-C2CD72752B28}" destId="{4C9799EA-D46E-4B76-AB02-73A0AA4B0421}" srcOrd="0" destOrd="0" presId="urn:microsoft.com/office/officeart/2005/8/layout/radial3"/>
    <dgm:cxn modelId="{03F44862-09A7-411C-AA0B-15B4CDAD87F3}" srcId="{A6ADFEFE-883D-4B77-9874-A1687C2AE189}" destId="{980148CD-25B9-4173-A80A-CB2A9ABD1835}" srcOrd="3" destOrd="0" parTransId="{6E2CD11A-5D44-4E85-BE3D-1243ADA37B25}" sibTransId="{B9F6E711-7B1F-4A3F-9C5F-A71999D37675}"/>
    <dgm:cxn modelId="{C39ED966-B1A8-488D-A205-F3C95BE7330F}" type="presOf" srcId="{ACDFB4C8-6EFA-401F-9656-F3730C6F4DDC}" destId="{6735614E-EAC8-4F38-92F7-6FD0B9410FF7}" srcOrd="0" destOrd="0" presId="urn:microsoft.com/office/officeart/2005/8/layout/radial3"/>
    <dgm:cxn modelId="{2EB39C70-A6A9-49DE-A0E0-9E88C0CB93E6}" srcId="{A6494B7E-4008-4AD6-8FE2-0AF5F5C9D745}" destId="{4EF2301E-FAB9-46C7-BBB8-739062D3FCC1}" srcOrd="3" destOrd="0" parTransId="{FA69AF78-D942-4B25-B4BB-7231F4DE936B}" sibTransId="{33A80C48-77C5-4CE1-8B3C-0B6CE0E35B30}"/>
    <dgm:cxn modelId="{3A711B79-4DD5-4A16-B046-1BF01FD70E76}" type="presOf" srcId="{980148CD-25B9-4173-A80A-CB2A9ABD1835}" destId="{16FFA98C-50B1-4E9F-8488-BDBE80C97260}" srcOrd="0" destOrd="0" presId="urn:microsoft.com/office/officeart/2005/8/layout/radial3"/>
    <dgm:cxn modelId="{EB5B7D7E-C2CA-4646-A9F1-FBBC71602EF8}" srcId="{A6ADFEFE-883D-4B77-9874-A1687C2AE189}" destId="{ACDFB4C8-6EFA-401F-9656-F3730C6F4DDC}" srcOrd="2" destOrd="0" parTransId="{8E0FBD48-74A4-4635-B7BD-4C2A6B3817DC}" sibTransId="{9C03D90B-B29E-4C1C-88F3-E4BA47D4E00D}"/>
    <dgm:cxn modelId="{1601B187-FD92-4945-BE20-FF3C3F8A5F61}" type="presOf" srcId="{A6494B7E-4008-4AD6-8FE2-0AF5F5C9D745}" destId="{D1B6A397-5976-45A6-8F29-6EBFF93734DD}" srcOrd="0" destOrd="0" presId="urn:microsoft.com/office/officeart/2005/8/layout/radial3"/>
    <dgm:cxn modelId="{2EAC50B7-E16E-4DC3-8F0C-32E1258813C0}" type="presOf" srcId="{6D6B11F6-E3B7-486C-A254-ECB70D16ECAA}" destId="{C918BA19-9ABA-47ED-A297-F3BC32472E90}" srcOrd="0" destOrd="0" presId="urn:microsoft.com/office/officeart/2005/8/layout/radial3"/>
    <dgm:cxn modelId="{038636B9-9C5D-48B5-915C-9AE27B9A6A12}" srcId="{A6494B7E-4008-4AD6-8FE2-0AF5F5C9D745}" destId="{570A5AC4-3516-492D-B9DC-4015A6744C71}" srcOrd="2" destOrd="0" parTransId="{418A907F-32E4-46C9-A0DA-C6B05359CE53}" sibTransId="{4E6DF063-6B8C-47DB-AFA1-9587BA606CB7}"/>
    <dgm:cxn modelId="{CC2E34C7-B347-488C-96A5-D773C8157CE8}" srcId="{A6494B7E-4008-4AD6-8FE2-0AF5F5C9D745}" destId="{F0E3ED27-24F0-4D95-BC76-1660BA6CB28C}" srcOrd="1" destOrd="0" parTransId="{7E4A9051-E48E-4C33-BBEC-7CD45AD8E7C8}" sibTransId="{FE0284EB-C547-4988-9882-E786031B1FBF}"/>
    <dgm:cxn modelId="{2B355DD8-E88A-476D-B40F-B2A4F3EDA900}" type="presOf" srcId="{A6ADFEFE-883D-4B77-9874-A1687C2AE189}" destId="{BB751316-A6B1-48C4-8713-2AB9819F226A}" srcOrd="0" destOrd="0" presId="urn:microsoft.com/office/officeart/2005/8/layout/radial3"/>
    <dgm:cxn modelId="{ABD42FE0-853B-4E74-AE73-B2FC5D02AE49}" srcId="{A6ADFEFE-883D-4B77-9874-A1687C2AE189}" destId="{6D6B11F6-E3B7-486C-A254-ECB70D16ECAA}" srcOrd="1" destOrd="0" parTransId="{2311E4A5-3154-469F-A45C-E201D2C9F91C}" sibTransId="{FD662064-0CB1-4D20-B944-B3DA289F86B7}"/>
    <dgm:cxn modelId="{A78FE911-FBE9-40AE-A9A8-B4EF4BB7197C}" type="presParOf" srcId="{D1B6A397-5976-45A6-8F29-6EBFF93734DD}" destId="{904E31FE-AB0C-469F-BE1B-B6228F1084B4}" srcOrd="0" destOrd="0" presId="urn:microsoft.com/office/officeart/2005/8/layout/radial3"/>
    <dgm:cxn modelId="{ADD728BB-293A-4986-8CEC-BD37D080ED97}" type="presParOf" srcId="{904E31FE-AB0C-469F-BE1B-B6228F1084B4}" destId="{BB751316-A6B1-48C4-8713-2AB9819F226A}" srcOrd="0" destOrd="0" presId="urn:microsoft.com/office/officeart/2005/8/layout/radial3"/>
    <dgm:cxn modelId="{B2878972-E18B-4E37-8909-A1293411A039}" type="presParOf" srcId="{904E31FE-AB0C-469F-BE1B-B6228F1084B4}" destId="{4C9799EA-D46E-4B76-AB02-73A0AA4B0421}" srcOrd="1" destOrd="0" presId="urn:microsoft.com/office/officeart/2005/8/layout/radial3"/>
    <dgm:cxn modelId="{4C6BFDF1-1F56-4783-9122-DEAF2A1E4016}" type="presParOf" srcId="{904E31FE-AB0C-469F-BE1B-B6228F1084B4}" destId="{C918BA19-9ABA-47ED-A297-F3BC32472E90}" srcOrd="2" destOrd="0" presId="urn:microsoft.com/office/officeart/2005/8/layout/radial3"/>
    <dgm:cxn modelId="{870EA846-C5DE-46A6-9B6F-5E7802A170DC}" type="presParOf" srcId="{904E31FE-AB0C-469F-BE1B-B6228F1084B4}" destId="{6735614E-EAC8-4F38-92F7-6FD0B9410FF7}" srcOrd="3" destOrd="0" presId="urn:microsoft.com/office/officeart/2005/8/layout/radial3"/>
    <dgm:cxn modelId="{C28458FF-D464-42E0-84A8-3B95EE9E18F4}" type="presParOf" srcId="{904E31FE-AB0C-469F-BE1B-B6228F1084B4}" destId="{16FFA98C-50B1-4E9F-8488-BDBE80C9726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E9AD8-7D2C-4396-ACC0-BBDFC8A99D57}" type="doc">
      <dgm:prSet loTypeId="urn:microsoft.com/office/officeart/2005/8/layout/pyramid2#1" loCatId="pyramid" qsTypeId="urn:microsoft.com/office/officeart/2005/8/quickstyle/simple1#2" qsCatId="simple" csTypeId="urn:microsoft.com/office/officeart/2005/8/colors/accent1_5#1" csCatId="accent1" phldr="1"/>
      <dgm:spPr/>
    </dgm:pt>
    <dgm:pt modelId="{FC1E9618-2D09-4CBB-9A98-EC183D4A9DB9}">
      <dgm:prSet phldrT="[Text]" custT="1"/>
      <dgm:spPr/>
      <dgm:t>
        <a:bodyPr/>
        <a:lstStyle/>
        <a:p>
          <a:r>
            <a:rPr lang="en-US" sz="1600" b="1" dirty="0"/>
            <a:t>3-Visualization</a:t>
          </a:r>
          <a:r>
            <a:rPr lang="en-US" sz="1500" dirty="0"/>
            <a:t>,</a:t>
          </a:r>
        </a:p>
        <a:p>
          <a:r>
            <a:rPr lang="en-US" sz="1500" dirty="0"/>
            <a:t>Alerting</a:t>
          </a:r>
          <a:endParaRPr lang="el-GR" sz="1500" dirty="0"/>
        </a:p>
      </dgm:t>
    </dgm:pt>
    <dgm:pt modelId="{4AA30AD3-4DE8-4B40-A086-90AB545F32D4}" cxnId="{D67D981E-051F-4FDA-96D2-8B599FF9D237}" type="parTrans">
      <dgm:prSet/>
      <dgm:spPr/>
      <dgm:t>
        <a:bodyPr/>
        <a:lstStyle/>
        <a:p>
          <a:endParaRPr lang="el-GR"/>
        </a:p>
      </dgm:t>
    </dgm:pt>
    <dgm:pt modelId="{065127D4-62FD-49CD-B906-217763580081}" cxnId="{D67D981E-051F-4FDA-96D2-8B599FF9D237}" type="sibTrans">
      <dgm:prSet/>
      <dgm:spPr/>
      <dgm:t>
        <a:bodyPr/>
        <a:lstStyle/>
        <a:p>
          <a:endParaRPr lang="el-GR"/>
        </a:p>
      </dgm:t>
    </dgm:pt>
    <dgm:pt modelId="{96221BEE-E75F-416B-8C90-A6DF01C3A725}">
      <dgm:prSet phldrT="[Text]" phldr="0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/>
            <a:t>2-Decision Making </a:t>
          </a:r>
          <a:r>
            <a:rPr lang="en-US" sz="1600" b="1" dirty="0"/>
            <a:t/>
          </a:r>
          <a:endParaRPr lang="en-US" sz="1600" b="1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based on:</a:t>
          </a:r>
          <a:r>
            <a:rPr lang="en-US" sz="1600" dirty="0"/>
            <a:t/>
          </a:r>
          <a:endParaRPr lang="en-US" sz="16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rgbClr val="FF0000"/>
              </a:solidFill>
            </a:rPr>
            <a:t>(</a:t>
          </a:r>
          <a:r>
            <a:rPr lang="en-US" sz="1600" dirty="0" err="1">
              <a:solidFill>
                <a:srgbClr val="FF0000"/>
              </a:solidFill>
            </a:rPr>
            <a:t>BigData</a:t>
          </a:r>
          <a:r>
            <a:rPr lang="en-US" sz="1600" dirty="0">
              <a:solidFill>
                <a:srgbClr val="FF0000"/>
              </a:solidFill>
            </a:rPr>
            <a:t>, </a:t>
          </a:r>
          <a:r>
            <a:rPr lang="en-US" sz="1600" b="1" dirty="0">
              <a:solidFill>
                <a:srgbClr val="FF0000"/>
              </a:solidFill>
            </a:rPr>
            <a:t>Machine Learning</a:t>
          </a:r>
          <a:r>
            <a:rPr lang="en-US" sz="1600" dirty="0"/>
            <a:t>,</a:t>
          </a:r>
          <a:r>
            <a:rPr lang="en-US" sz="1600" dirty="0"/>
            <a:t/>
          </a:r>
          <a:endParaRPr lang="en-US" sz="16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ATSEP Experience)</a:t>
          </a:r>
          <a:r>
            <a:rPr lang="el-GR" sz="1600" dirty="0"/>
            <a:t/>
          </a:r>
          <a:endParaRPr lang="el-GR" sz="1600" dirty="0"/>
        </a:p>
      </dgm:t>
    </dgm:pt>
    <dgm:pt modelId="{DCB1FEA3-57BF-43FE-9333-E6E5301EF02B}" cxnId="{654D2A4A-9ECD-45AD-9FB9-34C5E36D289E}" type="parTrans">
      <dgm:prSet/>
      <dgm:spPr/>
      <dgm:t>
        <a:bodyPr/>
        <a:lstStyle/>
        <a:p>
          <a:endParaRPr lang="el-GR"/>
        </a:p>
      </dgm:t>
    </dgm:pt>
    <dgm:pt modelId="{EA353100-A00A-4B33-BB13-9980BC36975B}" cxnId="{654D2A4A-9ECD-45AD-9FB9-34C5E36D289E}" type="sibTrans">
      <dgm:prSet/>
      <dgm:spPr/>
      <dgm:t>
        <a:bodyPr/>
        <a:lstStyle/>
        <a:p>
          <a:endParaRPr lang="el-GR"/>
        </a:p>
      </dgm:t>
    </dgm:pt>
    <dgm:pt modelId="{EB779CAF-6F98-4452-8969-971DBD75C0C3}">
      <dgm:prSet phldrT="[Text]" custT="1"/>
      <dgm:spPr/>
      <dgm:t>
        <a:bodyPr/>
        <a:lstStyle/>
        <a:p>
          <a:r>
            <a:rPr lang="en-US" sz="1600" b="1" dirty="0"/>
            <a:t>1-Data aggregation</a:t>
          </a:r>
        </a:p>
        <a:p>
          <a:r>
            <a:rPr lang="en-US" sz="1600" b="0" dirty="0"/>
            <a:t>(messaging platform)</a:t>
          </a:r>
          <a:endParaRPr lang="el-GR" sz="1600" b="0" dirty="0"/>
        </a:p>
      </dgm:t>
    </dgm:pt>
    <dgm:pt modelId="{33FB56B7-A7FB-4140-9FCC-FA372385B019}" cxnId="{A624D42C-1DD0-432F-AE6E-9B8B9C733294}" type="parTrans">
      <dgm:prSet/>
      <dgm:spPr/>
      <dgm:t>
        <a:bodyPr/>
        <a:lstStyle/>
        <a:p>
          <a:endParaRPr lang="el-GR"/>
        </a:p>
      </dgm:t>
    </dgm:pt>
    <dgm:pt modelId="{AD136400-027E-40EA-9848-4C40A8FD6E1B}" cxnId="{A624D42C-1DD0-432F-AE6E-9B8B9C733294}" type="sibTrans">
      <dgm:prSet/>
      <dgm:spPr/>
      <dgm:t>
        <a:bodyPr/>
        <a:lstStyle/>
        <a:p>
          <a:endParaRPr lang="el-GR"/>
        </a:p>
      </dgm:t>
    </dgm:pt>
    <dgm:pt modelId="{72C06CF6-F525-4886-80B3-CBC0F455D136}" type="pres">
      <dgm:prSet presAssocID="{E44E9AD8-7D2C-4396-ACC0-BBDFC8A99D57}" presName="compositeShape" presStyleCnt="0">
        <dgm:presLayoutVars>
          <dgm:dir/>
          <dgm:resizeHandles/>
        </dgm:presLayoutVars>
      </dgm:prSet>
      <dgm:spPr/>
    </dgm:pt>
    <dgm:pt modelId="{53341A7F-8425-4C69-96D1-2CBABE68C247}" type="pres">
      <dgm:prSet presAssocID="{E44E9AD8-7D2C-4396-ACC0-BBDFC8A99D57}" presName="pyramid" presStyleLbl="node1" presStyleIdx="0" presStyleCnt="1" custScaleX="109690" custLinFactNeighborX="-667" custLinFactNeighborY="-10825"/>
      <dgm:spPr/>
    </dgm:pt>
    <dgm:pt modelId="{662DD414-54B6-4A37-9859-8F42CC8A6CE6}" type="pres">
      <dgm:prSet presAssocID="{E44E9AD8-7D2C-4396-ACC0-BBDFC8A99D57}" presName="theList" presStyleCnt="0"/>
      <dgm:spPr/>
    </dgm:pt>
    <dgm:pt modelId="{06734D09-0288-4E4A-9EB7-D8A76FA070FD}" type="pres">
      <dgm:prSet presAssocID="{FC1E9618-2D09-4CBB-9A98-EC183D4A9DB9}" presName="aNode" presStyleLbl="fgAcc1" presStyleIdx="0" presStyleCnt="3" custScaleX="57416" custScaleY="92192" custLinFactY="44328" custLinFactNeighborX="-48370" custLinFactNeighborY="100000">
        <dgm:presLayoutVars>
          <dgm:bulletEnabled val="1"/>
        </dgm:presLayoutVars>
      </dgm:prSet>
      <dgm:spPr/>
    </dgm:pt>
    <dgm:pt modelId="{42C365CD-33EF-41E2-8253-125AF4BFE2E2}" type="pres">
      <dgm:prSet presAssocID="{FC1E9618-2D09-4CBB-9A98-EC183D4A9DB9}" presName="aSpace" presStyleCnt="0"/>
      <dgm:spPr/>
    </dgm:pt>
    <dgm:pt modelId="{3F6817FF-FB93-4FDA-AC8B-DEA6FEE929AC}" type="pres">
      <dgm:prSet presAssocID="{96221BEE-E75F-416B-8C90-A6DF01C3A725}" presName="aNode" presStyleLbl="fgAcc1" presStyleIdx="1" presStyleCnt="3" custScaleX="68736" custScaleY="143490" custLinFactY="44254" custLinFactNeighborX="-50736" custLinFactNeighborY="100000">
        <dgm:presLayoutVars>
          <dgm:bulletEnabled val="1"/>
        </dgm:presLayoutVars>
      </dgm:prSet>
      <dgm:spPr/>
    </dgm:pt>
    <dgm:pt modelId="{C05A3302-EDF7-4C84-AEE0-BDDCE5A90DA8}" type="pres">
      <dgm:prSet presAssocID="{96221BEE-E75F-416B-8C90-A6DF01C3A725}" presName="aSpace" presStyleCnt="0"/>
      <dgm:spPr/>
    </dgm:pt>
    <dgm:pt modelId="{71EFBA9D-E42F-4D72-B122-F9875A4FAA4C}" type="pres">
      <dgm:prSet presAssocID="{EB779CAF-6F98-4452-8969-971DBD75C0C3}" presName="aNode" presStyleLbl="fgAcc1" presStyleIdx="2" presStyleCnt="3" custScaleX="117307" custLinFactY="38136" custLinFactNeighborX="-51923" custLinFactNeighborY="100000">
        <dgm:presLayoutVars>
          <dgm:bulletEnabled val="1"/>
        </dgm:presLayoutVars>
      </dgm:prSet>
      <dgm:spPr/>
    </dgm:pt>
    <dgm:pt modelId="{2511ECBC-5F99-46EC-AEFC-48144B4DAEA8}" type="pres">
      <dgm:prSet presAssocID="{EB779CAF-6F98-4452-8969-971DBD75C0C3}" presName="aSpace" presStyleCnt="0"/>
      <dgm:spPr/>
    </dgm:pt>
  </dgm:ptLst>
  <dgm:cxnLst>
    <dgm:cxn modelId="{D67D981E-051F-4FDA-96D2-8B599FF9D237}" srcId="{E44E9AD8-7D2C-4396-ACC0-BBDFC8A99D57}" destId="{FC1E9618-2D09-4CBB-9A98-EC183D4A9DB9}" srcOrd="0" destOrd="0" parTransId="{4AA30AD3-4DE8-4B40-A086-90AB545F32D4}" sibTransId="{065127D4-62FD-49CD-B906-217763580081}"/>
    <dgm:cxn modelId="{654D2A4A-9ECD-45AD-9FB9-34C5E36D289E}" srcId="{E44E9AD8-7D2C-4396-ACC0-BBDFC8A99D57}" destId="{96221BEE-E75F-416B-8C90-A6DF01C3A725}" srcOrd="1" destOrd="0" parTransId="{DCB1FEA3-57BF-43FE-9333-E6E5301EF02B}" sibTransId="{EA353100-A00A-4B33-BB13-9980BC36975B}"/>
    <dgm:cxn modelId="{A624D42C-1DD0-432F-AE6E-9B8B9C733294}" srcId="{E44E9AD8-7D2C-4396-ACC0-BBDFC8A99D57}" destId="{EB779CAF-6F98-4452-8969-971DBD75C0C3}" srcOrd="2" destOrd="0" parTransId="{33FB56B7-A7FB-4140-9FCC-FA372385B019}" sibTransId="{AD136400-027E-40EA-9848-4C40A8FD6E1B}"/>
    <dgm:cxn modelId="{B8B860C0-4C0D-4761-B917-7F7D3A3CFF24}" type="presOf" srcId="{E44E9AD8-7D2C-4396-ACC0-BBDFC8A99D57}" destId="{72C06CF6-F525-4886-80B3-CBC0F455D136}" srcOrd="0" destOrd="0" presId="urn:microsoft.com/office/officeart/2005/8/layout/pyramid2#1"/>
    <dgm:cxn modelId="{4DB4E268-FF85-48C2-96A5-DDAF05898FE0}" type="presParOf" srcId="{72C06CF6-F525-4886-80B3-CBC0F455D136}" destId="{53341A7F-8425-4C69-96D1-2CBABE68C247}" srcOrd="0" destOrd="0" presId="urn:microsoft.com/office/officeart/2005/8/layout/pyramid2#1"/>
    <dgm:cxn modelId="{CC32EC6D-3E9F-42CC-AFE6-4E5017836303}" type="presParOf" srcId="{72C06CF6-F525-4886-80B3-CBC0F455D136}" destId="{662DD414-54B6-4A37-9859-8F42CC8A6CE6}" srcOrd="1" destOrd="0" presId="urn:microsoft.com/office/officeart/2005/8/layout/pyramid2#1"/>
    <dgm:cxn modelId="{332BA428-F271-4A89-9F9F-8A752033667B}" type="presParOf" srcId="{662DD414-54B6-4A37-9859-8F42CC8A6CE6}" destId="{06734D09-0288-4E4A-9EB7-D8A76FA070FD}" srcOrd="0" destOrd="1" presId="urn:microsoft.com/office/officeart/2005/8/layout/pyramid2#1"/>
    <dgm:cxn modelId="{BB98C17D-0E65-4A22-8FDD-870FC72C5DD2}" type="presOf" srcId="{FC1E9618-2D09-4CBB-9A98-EC183D4A9DB9}" destId="{06734D09-0288-4E4A-9EB7-D8A76FA070FD}" srcOrd="0" destOrd="0" presId="urn:microsoft.com/office/officeart/2005/8/layout/pyramid2#1"/>
    <dgm:cxn modelId="{A7FF784D-7E3E-4316-9EF6-AE67D7A7A982}" type="presParOf" srcId="{662DD414-54B6-4A37-9859-8F42CC8A6CE6}" destId="{42C365CD-33EF-41E2-8253-125AF4BFE2E2}" srcOrd="1" destOrd="1" presId="urn:microsoft.com/office/officeart/2005/8/layout/pyramid2#1"/>
    <dgm:cxn modelId="{B6CE5A6C-D383-4C2B-8621-C49F4509856B}" type="presParOf" srcId="{662DD414-54B6-4A37-9859-8F42CC8A6CE6}" destId="{3F6817FF-FB93-4FDA-AC8B-DEA6FEE929AC}" srcOrd="2" destOrd="1" presId="urn:microsoft.com/office/officeart/2005/8/layout/pyramid2#1"/>
    <dgm:cxn modelId="{E641EFE6-9E5F-49C5-86B8-69CEFABEFBAD}" type="presOf" srcId="{96221BEE-E75F-416B-8C90-A6DF01C3A725}" destId="{3F6817FF-FB93-4FDA-AC8B-DEA6FEE929AC}" srcOrd="0" destOrd="0" presId="urn:microsoft.com/office/officeart/2005/8/layout/pyramid2#1"/>
    <dgm:cxn modelId="{0619EE4C-F464-4541-AB68-311BD44A8436}" type="presParOf" srcId="{662DD414-54B6-4A37-9859-8F42CC8A6CE6}" destId="{C05A3302-EDF7-4C84-AEE0-BDDCE5A90DA8}" srcOrd="3" destOrd="1" presId="urn:microsoft.com/office/officeart/2005/8/layout/pyramid2#1"/>
    <dgm:cxn modelId="{190FE9B5-6A76-4F3A-8E4E-368334C88AFB}" type="presParOf" srcId="{662DD414-54B6-4A37-9859-8F42CC8A6CE6}" destId="{71EFBA9D-E42F-4D72-B122-F9875A4FAA4C}" srcOrd="4" destOrd="1" presId="urn:microsoft.com/office/officeart/2005/8/layout/pyramid2#1"/>
    <dgm:cxn modelId="{87FD58E3-FED2-4BF6-A3AB-821B9866BAB0}" type="presOf" srcId="{EB779CAF-6F98-4452-8969-971DBD75C0C3}" destId="{71EFBA9D-E42F-4D72-B122-F9875A4FAA4C}" srcOrd="0" destOrd="0" presId="urn:microsoft.com/office/officeart/2005/8/layout/pyramid2#1"/>
    <dgm:cxn modelId="{672F9C7F-5B3C-41E7-8B94-4857C2B40E4C}" type="presParOf" srcId="{662DD414-54B6-4A37-9859-8F42CC8A6CE6}" destId="{2511ECBC-5F99-46EC-AEFC-48144B4DAEA8}" srcOrd="5" destOrd="1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549365" cy="3549365"/>
        <a:chOff x="0" y="0"/>
        <a:chExt cx="3549365" cy="3549365"/>
      </a:xfrm>
    </dsp:grpSpPr>
    <dsp:sp modelId="{BB751316-A6B1-48C4-8713-2AB9819F226A}">
      <dsp:nvSpPr>
        <dsp:cNvPr id="3" name="Oval 2"/>
        <dsp:cNvSpPr/>
      </dsp:nvSpPr>
      <dsp:spPr bwMode="white">
        <a:xfrm>
          <a:off x="1719165" y="854608"/>
          <a:ext cx="1971869" cy="1971869"/>
        </a:xfrm>
        <a:prstGeom prst="ellipse">
          <a:avLst/>
        </a:prstGeom>
        <a:scene3d>
          <a:camera prst="orthographicFront"/>
          <a:lightRig rig="threePt" dir="t"/>
        </a:scene3d>
        <a:sp3d>
          <a:bevelT prst="relaxedInset"/>
          <a:bevelB/>
        </a:sp3d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1000" dirty="0">
            <a:solidFill>
              <a:schemeClr val="bg2"/>
            </a:solidFill>
          </a:endParaRPr>
        </a:p>
      </dsp:txBody>
      <dsp:txXfrm>
        <a:off x="1719165" y="854608"/>
        <a:ext cx="1971869" cy="1971869"/>
      </dsp:txXfrm>
    </dsp:sp>
    <dsp:sp modelId="{4C9799EA-D46E-4B76-AB02-73A0AA4B0421}">
      <dsp:nvSpPr>
        <dsp:cNvPr id="4" name="Oval 3"/>
        <dsp:cNvSpPr/>
      </dsp:nvSpPr>
      <dsp:spPr bwMode="white">
        <a:xfrm>
          <a:off x="2229380" y="109944"/>
          <a:ext cx="985935" cy="985935"/>
        </a:xfrm>
        <a:prstGeom prst="ellipse">
          <a:avLst/>
        </a:prstGeom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ATS</a:t>
          </a:r>
          <a:endParaRPr lang="el-GR" dirty="0"/>
        </a:p>
      </dsp:txBody>
      <dsp:txXfrm>
        <a:off x="2229380" y="109944"/>
        <a:ext cx="985935" cy="985935"/>
      </dsp:txXfrm>
    </dsp:sp>
    <dsp:sp modelId="{C918BA19-9ABA-47ED-A297-F3BC32472E90}">
      <dsp:nvSpPr>
        <dsp:cNvPr id="5" name="Oval 4"/>
        <dsp:cNvSpPr/>
      </dsp:nvSpPr>
      <dsp:spPr bwMode="white">
        <a:xfrm>
          <a:off x="3409443" y="883412"/>
          <a:ext cx="985935" cy="985935"/>
        </a:xfrm>
        <a:prstGeom prst="ellipse">
          <a:avLst/>
        </a:prstGeom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AIS </a:t>
          </a:r>
          <a:endParaRPr lang="el-GR" dirty="0"/>
        </a:p>
      </dsp:txBody>
      <dsp:txXfrm>
        <a:off x="3409443" y="883412"/>
        <a:ext cx="985935" cy="985935"/>
      </dsp:txXfrm>
    </dsp:sp>
    <dsp:sp modelId="{6735614E-EAC8-4F38-92F7-6FD0B9410FF7}">
      <dsp:nvSpPr>
        <dsp:cNvPr id="6" name="Oval 5"/>
        <dsp:cNvSpPr/>
      </dsp:nvSpPr>
      <dsp:spPr bwMode="white">
        <a:xfrm>
          <a:off x="1200358" y="2185790"/>
          <a:ext cx="985935" cy="985935"/>
        </a:xfrm>
        <a:prstGeom prst="ellipse">
          <a:avLst/>
        </a:prstGeom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METEO</a:t>
          </a:r>
          <a:endParaRPr lang="el-GR" dirty="0"/>
        </a:p>
      </dsp:txBody>
      <dsp:txXfrm>
        <a:off x="1200358" y="2185790"/>
        <a:ext cx="985935" cy="985935"/>
      </dsp:txXfrm>
    </dsp:sp>
    <dsp:sp modelId="{16FFA98C-50B1-4E9F-8488-BDBE80C97260}">
      <dsp:nvSpPr>
        <dsp:cNvPr id="7" name="Oval 6"/>
        <dsp:cNvSpPr/>
      </dsp:nvSpPr>
      <dsp:spPr bwMode="white">
        <a:xfrm>
          <a:off x="1045789" y="824668"/>
          <a:ext cx="985935" cy="985935"/>
        </a:xfrm>
        <a:prstGeom prst="ellipse">
          <a:avLst/>
        </a:prstGeom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CNS/ATM</a:t>
          </a:r>
          <a:endParaRPr lang="el-GR" dirty="0"/>
        </a:p>
      </dsp:txBody>
      <dsp:txXfrm>
        <a:off x="1045789" y="824668"/>
        <a:ext cx="985935" cy="985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120005" cy="4927600"/>
        <a:chOff x="0" y="0"/>
        <a:chExt cx="5120005" cy="4927600"/>
      </a:xfrm>
    </dsp:grpSpPr>
    <dsp:sp modelId="{53341A7F-8425-4C69-96D1-2CBABE68C247}">
      <dsp:nvSpPr>
        <dsp:cNvPr id="3" name="Isosceles Triangle 2"/>
        <dsp:cNvSpPr/>
      </dsp:nvSpPr>
      <dsp:spPr bwMode="white">
        <a:xfrm>
          <a:off x="0" y="0"/>
          <a:ext cx="4452178" cy="4927600"/>
        </a:xfrm>
        <a:prstGeom prst="triangle">
          <a:avLst/>
        </a:prstGeom>
      </dsp:spPr>
      <dsp:style>
        <a:lnRef idx="2">
          <a:schemeClr val="lt1"/>
        </a:lnRef>
        <a:fillRef idx="1">
          <a:schemeClr val="accent1">
            <a:alpha val="9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4452178" cy="4927600"/>
      </dsp:txXfrm>
    </dsp:sp>
    <dsp:sp modelId="{06734D09-0288-4E4A-9EB7-D8A76FA070FD}">
      <dsp:nvSpPr>
        <dsp:cNvPr id="4" name="Rounded Rectangle 3"/>
        <dsp:cNvSpPr/>
      </dsp:nvSpPr>
      <dsp:spPr bwMode="white">
        <a:xfrm>
          <a:off x="91240" y="1093058"/>
          <a:ext cx="1839000" cy="973863"/>
        </a:xfrm>
        <a:prstGeom prst="roundRect">
          <a:avLst/>
        </a:prstGeom>
      </dsp:spPr>
      <dsp:style>
        <a:lnRef idx="2">
          <a:schemeClr val="accent1">
            <a:alpha val="90000"/>
            <a:hueOff val="0"/>
            <a:satOff val="0"/>
            <a:lumOff val="0"/>
            <a:alpha val="9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dk1"/>
              </a:solidFill>
            </a:rPr>
            <a:t>3-Visualization</a:t>
          </a:r>
          <a:r>
            <a:rPr lang="en-US" sz="1500" dirty="0">
              <a:solidFill>
                <a:schemeClr val="dk1"/>
              </a:solidFill>
            </a:rPr>
            <a:t>,</a:t>
          </a:r>
          <a:endParaRPr lang="en-US" sz="15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dirty="0">
              <a:solidFill>
                <a:schemeClr val="dk1"/>
              </a:solidFill>
            </a:rPr>
            <a:t>Alerting</a:t>
          </a:r>
          <a:endParaRPr lang="el-GR" sz="1500" dirty="0">
            <a:solidFill>
              <a:schemeClr val="dk1"/>
            </a:solidFill>
          </a:endParaRPr>
        </a:p>
      </dsp:txBody>
      <dsp:txXfrm>
        <a:off x="91240" y="1093058"/>
        <a:ext cx="1839000" cy="973863"/>
      </dsp:txXfrm>
    </dsp:sp>
    <dsp:sp modelId="{3F6817FF-FB93-4FDA-AC8B-DEA6FEE929AC}">
      <dsp:nvSpPr>
        <dsp:cNvPr id="5" name="Rounded Rectangle 4"/>
        <dsp:cNvSpPr/>
      </dsp:nvSpPr>
      <dsp:spPr bwMode="white">
        <a:xfrm>
          <a:off x="0" y="2198183"/>
          <a:ext cx="2201573" cy="1515746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</dsp:spPr>
      <dsp:style>
        <a:lnRef idx="2">
          <a:schemeClr val="accent1">
            <a:alpha val="90000"/>
            <a:hueOff val="0"/>
            <a:satOff val="0"/>
            <a:lumOff val="0"/>
            <a:alpha val="7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dk1"/>
              </a:solidFill>
            </a:rPr>
            <a:t>2-Decision Making </a:t>
          </a:r>
          <a:endParaRPr lang="en-US" sz="1600" b="1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chemeClr val="dk1"/>
              </a:solidFill>
            </a:rPr>
            <a:t>based on:</a:t>
          </a:r>
          <a:endParaRPr lang="en-US" sz="16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rgbClr val="FF0000"/>
              </a:solidFill>
            </a:rPr>
            <a:t>(</a:t>
          </a:r>
          <a:r>
            <a:rPr lang="en-US" sz="1600" dirty="0" err="1">
              <a:solidFill>
                <a:srgbClr val="FF0000"/>
              </a:solidFill>
            </a:rPr>
            <a:t>BigData</a:t>
          </a:r>
          <a:r>
            <a:rPr lang="en-US" sz="1600" dirty="0">
              <a:solidFill>
                <a:srgbClr val="FF0000"/>
              </a:solidFill>
            </a:rPr>
            <a:t>, </a:t>
          </a:r>
          <a:r>
            <a:rPr lang="en-US" sz="1600" b="1" dirty="0">
              <a:solidFill>
                <a:srgbClr val="FF0000"/>
              </a:solidFill>
            </a:rPr>
            <a:t>Machine Learning</a:t>
          </a:r>
          <a:r>
            <a:rPr lang="en-US" sz="1600" dirty="0">
              <a:solidFill>
                <a:schemeClr val="dk1"/>
              </a:solidFill>
            </a:rPr>
            <a:t>,</a:t>
          </a:r>
          <a:endParaRPr lang="en-US" sz="16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chemeClr val="dk1"/>
              </a:solidFill>
            </a:rPr>
            <a:t>ATSEP Experience)</a:t>
          </a:r>
          <a:endParaRPr lang="el-GR" sz="1600" dirty="0">
            <a:solidFill>
              <a:schemeClr val="dk1"/>
            </a:solidFill>
          </a:endParaRPr>
        </a:p>
      </dsp:txBody>
      <dsp:txXfrm>
        <a:off x="0" y="2198183"/>
        <a:ext cx="2201573" cy="1515746"/>
      </dsp:txXfrm>
    </dsp:sp>
    <dsp:sp modelId="{71EFBA9D-E42F-4D72-B122-F9875A4FAA4C}">
      <dsp:nvSpPr>
        <dsp:cNvPr id="6" name="Rounded Rectangle 5"/>
        <dsp:cNvSpPr/>
      </dsp:nvSpPr>
      <dsp:spPr bwMode="white">
        <a:xfrm>
          <a:off x="0" y="3781344"/>
          <a:ext cx="3394766" cy="1056342"/>
        </a:xfrm>
        <a:prstGeom prst="roundRect">
          <a:avLst/>
        </a:prstGeom>
      </dsp:spPr>
      <dsp:style>
        <a:lnRef idx="2">
          <a:schemeClr val="accent1">
            <a:alpha val="90000"/>
            <a:hueOff val="0"/>
            <a:satOff val="0"/>
            <a:lumOff val="0"/>
            <a:alpha val="5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dk1"/>
              </a:solidFill>
            </a:rPr>
            <a:t>1-Data aggregation</a:t>
          </a:r>
          <a:endParaRPr lang="en-US" sz="1600" b="1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dirty="0">
              <a:solidFill>
                <a:schemeClr val="dk1"/>
              </a:solidFill>
            </a:rPr>
            <a:t>(messaging platform)</a:t>
          </a:r>
          <a:endParaRPr lang="el-GR" sz="1600" b="0" dirty="0">
            <a:solidFill>
              <a:schemeClr val="dk1"/>
            </a:solidFill>
          </a:endParaRPr>
        </a:p>
      </dsp:txBody>
      <dsp:txXfrm>
        <a:off x="0" y="3781344"/>
        <a:ext cx="3394766" cy="105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/>
          <a:lstStyle>
            <a:lvl1pPr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32" y="4715493"/>
            <a:ext cx="4986412" cy="44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30" y="0"/>
            <a:ext cx="2945245" cy="49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/>
          <a:lstStyle>
            <a:lvl1pPr algn="r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85"/>
            <a:ext cx="2945245" cy="49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/>
          <a:lstStyle>
            <a:lvl1pPr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30" y="9430985"/>
            <a:ext cx="2945245" cy="49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/>
          <a:lstStyle>
            <a:lvl1pPr algn="r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C5AD84BD-B57F-44ED-B432-012949432F9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</a:t>
            </a:r>
            <a:r>
              <a:rPr lang="en-US" sz="1200" dirty="0" smtClean="0">
                <a:solidFill>
                  <a:srgbClr val="FF0000"/>
                </a:solidFill>
              </a:rPr>
              <a:t>cybersecurity</a:t>
            </a:r>
            <a:r>
              <a:rPr lang="en-US" sz="1200" dirty="0" smtClean="0"/>
              <a:t> related event, is </a:t>
            </a:r>
            <a:r>
              <a:rPr lang="en-US" sz="1200" b="1" dirty="0" smtClean="0"/>
              <a:t>considered as any other event</a:t>
            </a:r>
            <a:r>
              <a:rPr lang="en-US" sz="1200" dirty="0" smtClean="0"/>
              <a:t>, taking of course into</a:t>
            </a:r>
            <a:r>
              <a:rPr lang="en-US" sz="1000" dirty="0" smtClean="0"/>
              <a:t> </a:t>
            </a:r>
            <a:r>
              <a:rPr lang="en-US" sz="1200" dirty="0" smtClean="0"/>
              <a:t>account the type may be of a transversal nature, impacting more than one process or service in the ANS environment. </a:t>
            </a:r>
            <a:r>
              <a:rPr lang="en-US" sz="1200" b="1" i="1" dirty="0" smtClean="0"/>
              <a:t>(*….Cascade failures) </a:t>
            </a:r>
            <a:endParaRPr lang="en-US" sz="1200" b="1" i="1" dirty="0" smtClean="0"/>
          </a:p>
          <a:p>
            <a:endParaRPr lang="en-US" sz="1200" b="1" i="1" dirty="0" smtClean="0"/>
          </a:p>
          <a:p>
            <a:r>
              <a:rPr lang="en-US" sz="1200" dirty="0" smtClean="0"/>
              <a:t>The system’s technical health events including </a:t>
            </a:r>
            <a:r>
              <a:rPr lang="en-US" sz="1200" dirty="0" smtClean="0">
                <a:solidFill>
                  <a:srgbClr val="FF0000"/>
                </a:solidFill>
              </a:rPr>
              <a:t>Cyber</a:t>
            </a:r>
            <a:r>
              <a:rPr lang="en-US" sz="1200" dirty="0" smtClean="0"/>
              <a:t> events will   feed a </a:t>
            </a:r>
            <a:r>
              <a:rPr lang="en-US" sz="1200" b="1" dirty="0" smtClean="0"/>
              <a:t>Complex Event Processing (CEP)</a:t>
            </a:r>
            <a:r>
              <a:rPr lang="en-US" sz="1200" dirty="0" smtClean="0"/>
              <a:t> engine being implemented at </a:t>
            </a:r>
            <a:r>
              <a:rPr lang="en-US" sz="1200" b="1" dirty="0" smtClean="0"/>
              <a:t>Local ANSP level </a:t>
            </a:r>
            <a:r>
              <a:rPr lang="en-US" sz="1200" dirty="0" smtClean="0"/>
              <a:t>in the Technical Department (CNS/ATM).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According to the </a:t>
            </a:r>
            <a:r>
              <a:rPr lang="en-US" sz="1200" dirty="0" smtClean="0">
                <a:solidFill>
                  <a:srgbClr val="FF0000"/>
                </a:solidFill>
              </a:rPr>
              <a:t>Cyber</a:t>
            </a:r>
            <a:r>
              <a:rPr lang="en-US" sz="1200" dirty="0" smtClean="0"/>
              <a:t> and System’s </a:t>
            </a:r>
            <a:r>
              <a:rPr lang="en-US" sz="1200" b="1" dirty="0" smtClean="0"/>
              <a:t>health</a:t>
            </a:r>
            <a:r>
              <a:rPr lang="en-US" sz="1200" dirty="0" smtClean="0"/>
              <a:t> related predefined criteria(rules), the outcome of this CEP has to be treated accordingly and in any case as </a:t>
            </a:r>
            <a:r>
              <a:rPr lang="en-US" sz="1200" b="1" dirty="0" smtClean="0"/>
              <a:t>close as possible to real time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Cyber </a:t>
            </a:r>
            <a:r>
              <a:rPr lang="en-US" sz="1200" dirty="0" smtClean="0"/>
              <a:t>threats or </a:t>
            </a:r>
            <a:r>
              <a:rPr lang="en-US" sz="1200" b="1" dirty="0" smtClean="0"/>
              <a:t>suspicious activities detected </a:t>
            </a:r>
            <a:r>
              <a:rPr lang="en-US" sz="1200" dirty="0" smtClean="0"/>
              <a:t>will be immediately (and proactively) addressed locally and communicated at a higher level (National) or further through to supranational entities.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en-US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altLang="zh-CN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image" Target="../media/image26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1" Type="http://schemas.openxmlformats.org/officeDocument/2006/relationships/image" Target="../media/image10.png"/><Relationship Id="rId10" Type="http://schemas.openxmlformats.org/officeDocument/2006/relationships/image" Target="../media/image9.jpeg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8" Type="http://schemas.openxmlformats.org/officeDocument/2006/relationships/image" Target="../media/image23.pn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347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latin typeface="Comfortaa" panose="020F0603070200060003" pitchFamily="34" charset="0"/>
              </a:rPr>
              <a:t> </a:t>
            </a:r>
            <a:endParaRPr lang="pt-PT" sz="1400" dirty="0">
              <a:latin typeface="Comfortaa" panose="020F0603070200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90" y="922655"/>
            <a:ext cx="8192770" cy="2351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t-PT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AI (ML) assisted  Cybercapable ATSEP Working Position</a:t>
            </a:r>
            <a:r>
              <a:rPr 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1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 the Technical Supervision of CNS/ATM of the ANS Systems and Services </a:t>
            </a:r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endParaRPr lang="en-US" altLang="pt-PT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l-GR" altLang="en-US" sz="1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 </a:t>
            </a:r>
            <a:r>
              <a:rPr lang="en-US" altLang="pt-PT" sz="1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ARTIFICIAL INTELLIGENCE AND CYBER SECURITY IN CIVIL AND MiLITARY AV</a:t>
            </a:r>
            <a:r>
              <a:rPr lang="el-GR" altLang="en-US" sz="1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ΙΑ</a:t>
            </a:r>
            <a:r>
              <a:rPr lang="en-US" altLang="pt-PT" sz="1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TION</a:t>
            </a:r>
            <a:r>
              <a:rPr lang="el-GR" altLang="en-US" sz="1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”</a:t>
            </a:r>
            <a:endParaRPr lang="en-US" altLang="pt-PT" sz="1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endParaRPr lang="en-US" altLang="pt-PT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Flight Safety Foundation SE </a:t>
            </a:r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30th of May 2024</a:t>
            </a:r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LARNACA, Cyprus</a:t>
            </a:r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               </a:t>
            </a:r>
            <a:endParaRPr 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" y="4440507"/>
            <a:ext cx="262572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Presented by: </a:t>
            </a:r>
            <a:endParaRPr 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600" b="1" dirty="0">
              <a:solidFill>
                <a:schemeClr val="bg2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ClrTx/>
              <a:buSzTx/>
              <a:buNone/>
            </a:pPr>
            <a:r>
              <a:rPr lang="en-US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Theodore Kiritsis</a:t>
            </a:r>
            <a:endParaRPr lang="en-US" sz="1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>
              <a:buClrTx/>
              <a:buSzTx/>
              <a:buNone/>
            </a:pPr>
            <a:r>
              <a:rPr lang="en-US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President</a:t>
            </a:r>
            <a:endParaRPr lang="en-US" sz="1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>
              <a:buClrTx/>
              <a:buSzTx/>
              <a:buNone/>
            </a:pPr>
            <a:r>
              <a:rPr lang="en-US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IFATSEA </a:t>
            </a:r>
            <a:endParaRPr lang="en-US" sz="1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pt-PT" sz="1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  <a:sym typeface="+mn-ea"/>
              </a:rPr>
              <a:t>email: president@ifatsea.org</a:t>
            </a:r>
            <a:endParaRPr lang="pt-PT" sz="1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endParaRPr lang="pt-PT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1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mfortaa" panose="020F0603070200060003" pitchFamily="34" charset="0"/>
              </a:rPr>
              <a:t> </a:t>
            </a:r>
            <a:endParaRPr lang="pt-PT" sz="1600" b="1" dirty="0">
              <a:solidFill>
                <a:schemeClr val="bg2">
                  <a:lumMod val="75000"/>
                  <a:lumOff val="25000"/>
                </a:schemeClr>
              </a:solidFill>
              <a:latin typeface="Comfortaa" panose="020F0603070200060003" pitchFamily="34" charset="0"/>
            </a:endParaRPr>
          </a:p>
          <a:p>
            <a:endParaRPr lang="pt-PT" sz="1600" dirty="0">
              <a:latin typeface="Comfortaa" panose="020F0603070200060003" pitchFamily="34" charset="0"/>
            </a:endParaRPr>
          </a:p>
          <a:p>
            <a:r>
              <a:rPr lang="pt-PT" sz="1400" dirty="0">
                <a:latin typeface="Comfortaa" panose="020F0603070200060003" pitchFamily="34" charset="0"/>
              </a:rPr>
              <a:t> </a:t>
            </a:r>
            <a:endParaRPr lang="pt-PT" sz="1400" dirty="0">
              <a:latin typeface="Comfortaa" panose="020F060307020006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77535" y="4234815"/>
            <a:ext cx="3632200" cy="2416810"/>
          </a:xfrm>
          <a:prstGeom prst="rect">
            <a:avLst/>
          </a:prstGeom>
        </p:spPr>
      </p:pic>
      <p:pic>
        <p:nvPicPr>
          <p:cNvPr id="3" name="8 - Εικόνα" descr="IFATSEA Logo Hires ROUND smal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3180" y="4080510"/>
            <a:ext cx="1437640" cy="13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/>
          <p:nvPr/>
        </p:nvSpPr>
        <p:spPr>
          <a:xfrm>
            <a:off x="529590" y="3583305"/>
            <a:ext cx="1561465" cy="54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30165" y="621286"/>
            <a:ext cx="78867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Principles of Concept design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</a:b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28650" y="1435100"/>
            <a:ext cx="7886700" cy="4964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The event effect must not reach the Controller or Pilot (if at all possible).                             (Note: Navigation info is transmitted directly to the pilot).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Cybersecurity events are treated tactically as any other technical event.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These events are not only IT but may include physical elements such as ‘signal in space’ , spoofing ,RPAS , DoS,  .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ATSEP on duty must have the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tools and training</a:t>
            </a: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to distinguish whether the event is technical failure or  due to cybersecurity (*this will require research and standardization activity)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Cyber-attack vector and pattern recognition and analysis is done locally with the use of ML and further AI based techniques </a:t>
            </a: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AND transversally</a:t>
            </a: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   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lvl="0" algn="l">
              <a:buClrTx/>
              <a:buSzTx/>
              <a:buFont typeface="Wingdings" panose="05000000000000000000" pitchFamily="2" charset="2"/>
              <a:buChar char="Ø"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4" name="8 - Εικόνα" descr="IFATSEA Logo Hires ROUND small.pn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51165" y="6066790"/>
            <a:ext cx="570865" cy="54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8 - Εικόνα" descr="IFATSEA Logo Hires ROUND small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69515" y="609600"/>
          <a:ext cx="5120005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743200" y="5562600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5562600"/>
            <a:ext cx="0" cy="5334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5589025" y="5386589"/>
            <a:ext cx="628366" cy="17220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7400" y="5562600"/>
            <a:ext cx="0" cy="5334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5562600"/>
            <a:ext cx="0" cy="5334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16830" y="6330972"/>
            <a:ext cx="257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CNS/ATM Events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016269" y="5386589"/>
            <a:ext cx="628366" cy="17220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30452" y="5562600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5562600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55676" y="6330972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Cyber Sec Events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 txBox="1"/>
          <p:nvPr/>
        </p:nvSpPr>
        <p:spPr>
          <a:xfrm>
            <a:off x="1014562" y="260390"/>
            <a:ext cx="7134860" cy="82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IFATSEA SMC-Cyber AI Concept for the ATSEP WP</a:t>
            </a:r>
            <a:endParaRPr lang="en-US" b="1" dirty="0">
              <a:solidFill>
                <a:srgbClr val="002060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b="1" dirty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1028" name="Picture 4" descr="ÎÏÎ¿ÏÎ­Î»ÎµÏÎ¼Î± ÎµÎ¹ÎºÏÎ½Î±Ï Î³Î¹Î± walking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86" y="5350102"/>
            <a:ext cx="606425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3816" y="5848372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event </a:t>
            </a:r>
            <a:endParaRPr lang="en-US" b="1" i="1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r>
              <a:rPr lang="en-US" b="1" i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object</a:t>
            </a:r>
            <a:endParaRPr lang="el-GR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Picture 4" descr="ÎÏÎ¿ÏÎ­Î»ÎµÏÎ¼Î± ÎµÎ¹ÎºÏÎ½Î±Ï Î³Î¹Î± walking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48" y="4966991"/>
            <a:ext cx="606425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ÎÏÎ¿ÏÎ­Î»ÎµÏÎ¼Î± ÎµÎ¹ÎºÏÎ½Î±Ï Î³Î¹Î± walking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3" y="4861230"/>
            <a:ext cx="606425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686" y="1191034"/>
            <a:ext cx="416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Total system situational awareness</a:t>
            </a:r>
            <a:endParaRPr lang="el-GR" sz="1800" dirty="0">
              <a:solidFill>
                <a:srgbClr val="002060"/>
              </a:solidFill>
            </a:endParaRPr>
          </a:p>
        </p:txBody>
      </p:sp>
      <p:pic>
        <p:nvPicPr>
          <p:cNvPr id="21" name="8 - Εικόνα" descr="IFATSEA Logo Hires ROUND smal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Arrow Connector 1"/>
          <p:cNvCxnSpPr/>
          <p:nvPr/>
        </p:nvCxnSpPr>
        <p:spPr>
          <a:xfrm flipV="1">
            <a:off x="4306570" y="2909570"/>
            <a:ext cx="2743200" cy="83195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</p:cxnSp>
      <p:sp>
        <p:nvSpPr>
          <p:cNvPr id="9" name="Oval 8"/>
          <p:cNvSpPr/>
          <p:nvPr/>
        </p:nvSpPr>
        <p:spPr>
          <a:xfrm>
            <a:off x="6979285" y="2103120"/>
            <a:ext cx="1327150" cy="108077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AI Supervision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347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>
                <a:latin typeface="Comfortaa" panose="020F0603070200060003" pitchFamily="34" charset="0"/>
              </a:rPr>
              <a:t> </a:t>
            </a:r>
            <a:endParaRPr lang="pt-PT" sz="1400">
              <a:latin typeface="Comfortaa" panose="020F0603070200060003" pitchFamily="34" charset="0"/>
            </a:endParaRPr>
          </a:p>
        </p:txBody>
      </p:sp>
      <p:sp>
        <p:nvSpPr>
          <p:cNvPr id="5" name="Rectangle 4"/>
          <p:cNvSpPr txBox="1"/>
          <p:nvPr/>
        </p:nvSpPr>
        <p:spPr>
          <a:xfrm>
            <a:off x="1980565" y="549275"/>
            <a:ext cx="4679950" cy="46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b="1" dirty="0">
                <a:solidFill>
                  <a:srgbClr val="002060"/>
                </a:solidFill>
                <a:sym typeface="+mn-ea"/>
              </a:rPr>
              <a:t> </a:t>
            </a:r>
            <a:r>
              <a:rPr lang="en-US" sz="2400" b="1" dirty="0">
                <a:solidFill>
                  <a:srgbClr val="002060"/>
                </a:solidFill>
                <a:sym typeface="+mn-ea"/>
              </a:rPr>
              <a:t>Impact on </a:t>
            </a:r>
            <a:r>
              <a:rPr lang="en-US" sz="2400" b="1" dirty="0">
                <a:solidFill>
                  <a:srgbClr val="002060"/>
                </a:solidFill>
                <a:sym typeface="+mn-ea"/>
              </a:rPr>
              <a:t>ATSEP </a:t>
            </a:r>
            <a:r>
              <a:rPr lang="en-US" sz="2400" b="1" dirty="0">
                <a:solidFill>
                  <a:srgbClr val="002060"/>
                </a:solidFill>
                <a:sym typeface="+mn-ea"/>
              </a:rPr>
              <a:t>Training</a:t>
            </a:r>
            <a:r>
              <a:rPr lang="en-US" sz="24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400" b="1" dirty="0">
                <a:solidFill>
                  <a:srgbClr val="002060"/>
                </a:solidFill>
                <a:sym typeface="+mn-ea"/>
              </a:rPr>
              <a:t> </a:t>
            </a:r>
            <a:endParaRPr lang="en-US" sz="2400" b="1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8305" y="2183130"/>
            <a:ext cx="8155940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Training needed ( basic and on the job )  on cyber-attack / cyber-terrorism (EASA/ICAO ongoing) and AI Basics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Develop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ATSEP WP SIMULATORS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(based on digital twins?)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developed for ATSEP Training (including simulating Cross country  coordination). 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Language requirement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established for efficient communication beyond borders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New  recruitment procedures  (background checks?). Carrer development for experts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(Lack of ATSEP-interest of professonals/scientists/engineers)</a:t>
            </a:r>
            <a:endParaRPr lang="en-US" sz="1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Increasing utilzation of Artificial Intelligence and clarification/elaboration of Human – Machine interdependencies</a:t>
            </a:r>
            <a:endParaRPr lang="en-US" sz="16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600" i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600" i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lvl="0" indent="0" algn="l">
              <a:buClrTx/>
              <a:buSzTx/>
              <a:buFont typeface="Wingdings" panose="05000000000000000000" pitchFamily="2" charset="2"/>
              <a:buNone/>
            </a:pPr>
            <a:endParaRPr lang="en-US" sz="1600" i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algn="l">
              <a:buClrTx/>
              <a:buSzTx/>
              <a:buFont typeface="Wingdings" panose="05000000000000000000" pitchFamily="2" charset="2"/>
              <a:buNone/>
            </a:pPr>
            <a:r>
              <a:rPr lang="en-US" sz="1600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116" y="47362"/>
            <a:ext cx="844168" cy="8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85" y="1059180"/>
            <a:ext cx="7947026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AI assisted Cyber-SMC Technical Supervision Concept presented to the ICAO Assembly 2016 as an IP under the title:</a:t>
            </a: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Agenda Item 36: Aviation safety and air navigation implementation support  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“A CYBERSECURITY ARHCITECTURAL APPROACH FOR LEGACY- AND SWIM-BASED CNS/ATM SYSTEMS” , (A39-WP/370</a:t>
            </a:r>
            <a:r>
              <a:rPr lang="en-US" sz="1200" b="1" dirty="0">
                <a:solidFill>
                  <a:srgbClr val="FF0000"/>
                </a:solidFill>
              </a:rPr>
              <a:t>) </a:t>
            </a: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67015" y="813486"/>
            <a:ext cx="1132829" cy="167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9860" y="2971800"/>
            <a:ext cx="1132829" cy="153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74046" y="301621"/>
            <a:ext cx="3721100" cy="46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CONOPS dissemination </a:t>
            </a:r>
            <a:endParaRPr lang="en-US" b="1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997" y="3205381"/>
            <a:ext cx="864169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concept was also presented to: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CONOPS description was also submitted to SJU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ICAO Cybersecurity working group 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ENISA  together with input for the ENISA study on Smart airports. 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ICB  as an input for the ICB Cybersecurity paper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EASA in 2018 in view of the Related regulatory work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EGHD  as an integral part for the ATSEP WP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Activities in ICAO Training(NGAP) and also in AMC for ATSEP Training in EU 2017/373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Flight Safety Foundation SE - Cyprus 2023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FLY AI Forum Eurocontrol 2024</a:t>
            </a:r>
            <a:endParaRPr lang="en-US" sz="1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8 - Εικόνα" descr="IFATSEA Logo Hires ROUND smal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165" y="6066790"/>
            <a:ext cx="570865" cy="54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- Εικόνα" descr="IFATSEA Logo Hires ROUND 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87" y="29528"/>
            <a:ext cx="920838" cy="88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347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>
                <a:latin typeface="Comfortaa" panose="020F0603070200060003" pitchFamily="34" charset="0"/>
              </a:rPr>
              <a:t> </a:t>
            </a:r>
            <a:endParaRPr lang="pt-PT" sz="1400">
              <a:latin typeface="Comfortaa" panose="020F0603070200060003" pitchFamily="34" charset="0"/>
            </a:endParaRPr>
          </a:p>
        </p:txBody>
      </p:sp>
      <p:sp>
        <p:nvSpPr>
          <p:cNvPr id="9" name="Rectangle 8"/>
          <p:cNvSpPr txBox="1"/>
          <p:nvPr/>
        </p:nvSpPr>
        <p:spPr>
          <a:xfrm>
            <a:off x="228600" y="1371600"/>
            <a:ext cx="8382000" cy="4523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Engineering 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 What is the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maintainance concept</a:t>
            </a: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of (safety critical) ANS applicaitons incorporating AI?  (Hybrid applications)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Regulatory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 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2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since there is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no SWAL Regulation</a:t>
            </a: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 place any more (482/2007 on software safety assurence has been repealed, how to arrive at the related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AI Assurance or Trustworthines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(DAL?)?</a:t>
            </a: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2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How and who will identify the possible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AI failure modes effect analysis</a:t>
            </a:r>
            <a:r>
              <a:rPr 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and their mitigations?  Only ATS is required to have a SMS!</a:t>
            </a:r>
            <a:r>
              <a:rPr 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(see EASA Concept paper-First usable guidance for Level 1 ML applications)  </a:t>
            </a:r>
            <a:endParaRPr 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algn="l">
              <a:buClrTx/>
              <a:buSzTx/>
              <a:buFont typeface="Wingdings" panose="05000000000000000000" pitchFamily="2" charset="2"/>
              <a:buNone/>
            </a:pPr>
            <a:endParaRPr 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What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procedures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must be used for incident/accident data analysis? </a:t>
            </a:r>
            <a:endParaRPr lang="en-US" sz="16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what kind of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recording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must be used (ML algorithm maturity system snapshot?)</a:t>
            </a:r>
            <a:endParaRPr lang="en-US" sz="16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00100" lvl="1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Lessons learnt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after incidentanalysis would be only related to the level of ML algoritm maturity.</a:t>
            </a:r>
            <a:endParaRPr lang="en-US" sz="16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algn="l">
              <a:buClrTx/>
              <a:buSzTx/>
              <a:buFont typeface="Wingdings" panose="05000000000000000000" pitchFamily="2" charset="2"/>
              <a:buNone/>
            </a:pPr>
            <a:r>
              <a:rPr lang="en-US" sz="1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n-US" sz="1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pitchFamily="2" charset="2"/>
              <a:buChar char="Ø"/>
            </a:pPr>
            <a:endParaRPr 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 algn="ctr">
              <a:buClrTx/>
              <a:buSzTx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Can this be the elephant in the room? </a:t>
            </a:r>
            <a:endParaRPr 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Rectangle 9"/>
          <p:cNvSpPr txBox="1"/>
          <p:nvPr/>
        </p:nvSpPr>
        <p:spPr>
          <a:xfrm>
            <a:off x="2346770" y="579922"/>
            <a:ext cx="4144645" cy="46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Some questions  </a:t>
            </a:r>
            <a:endParaRPr lang="en-US" b="1" dirty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116" y="47362"/>
            <a:ext cx="844168" cy="8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/>
          <p:nvPr/>
        </p:nvSpPr>
        <p:spPr>
          <a:xfrm>
            <a:off x="506730" y="15271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2020" y="1990090"/>
            <a:ext cx="7106285" cy="586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dirty="0">
                <a:solidFill>
                  <a:schemeClr val="tx1"/>
                </a:solidFill>
              </a:rPr>
              <a:t>  </a:t>
            </a:r>
            <a:endParaRPr lang="en-US" altLang="en-GB" sz="1800" b="1" dirty="0">
              <a:solidFill>
                <a:schemeClr val="tx1"/>
              </a:solidFill>
            </a:endParaRPr>
          </a:p>
          <a:p>
            <a:pPr algn="ctr"/>
            <a:r>
              <a:rPr lang="en-US" altLang="en-GB" sz="1800" b="1" dirty="0">
                <a:solidFill>
                  <a:schemeClr val="tx1"/>
                </a:solidFill>
              </a:rPr>
              <a:t>Thank you for your attention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!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endParaRPr lang="en-US" altLang="en-GB" sz="1800" b="1" dirty="0">
              <a:solidFill>
                <a:schemeClr val="tx1"/>
              </a:solidFill>
            </a:endParaRPr>
          </a:p>
          <a:p>
            <a:pPr algn="ctr"/>
            <a:r>
              <a:rPr lang="en-US" altLang="en-GB" sz="1800" b="1" dirty="0">
                <a:solidFill>
                  <a:schemeClr val="tx1"/>
                </a:solidFill>
              </a:rPr>
              <a:t>Any questions? </a:t>
            </a:r>
            <a:endParaRPr lang="en-US" altLang="en-GB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6" y="47362"/>
            <a:ext cx="887208" cy="84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3635" y="533400"/>
            <a:ext cx="821556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0" y="6477000"/>
            <a:ext cx="2717959" cy="2668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ANSP SMC_SEC for SMC_CYBER Ops</a:t>
            </a:r>
            <a:endParaRPr lang="el-G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04800" y="4572000"/>
            <a:ext cx="1524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Left Brace 6"/>
          <p:cNvSpPr/>
          <p:nvPr/>
        </p:nvSpPr>
        <p:spPr>
          <a:xfrm>
            <a:off x="381000" y="1676400"/>
            <a:ext cx="76200" cy="236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 Brace 7"/>
          <p:cNvSpPr/>
          <p:nvPr/>
        </p:nvSpPr>
        <p:spPr>
          <a:xfrm>
            <a:off x="380747" y="533400"/>
            <a:ext cx="76453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" y="51816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5908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12" y="988367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0"/>
            <a:ext cx="5150485" cy="398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IFATSEA AI assisted SMC-Cyber Concept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2667000" y="690265"/>
            <a:ext cx="3124200" cy="1214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357942" y="732134"/>
            <a:ext cx="174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ATSEP WP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" y="2716530"/>
            <a:ext cx="6139815" cy="1640840"/>
          </a:xfrm>
          <a:prstGeom prst="ellipse">
            <a:avLst/>
          </a:prstGeom>
          <a:noFill/>
          <a:ln w="31750">
            <a:solidFill>
              <a:srgbClr val="7030A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381000" y="4428490"/>
            <a:ext cx="7165340" cy="231521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055" y="1524000"/>
            <a:ext cx="499745" cy="97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0165" y="1080928"/>
            <a:ext cx="2843048" cy="582613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IFATSEA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6"/>
          <p:cNvSpPr/>
          <p:nvPr/>
        </p:nvSpPr>
        <p:spPr>
          <a:xfrm>
            <a:off x="730250" y="2063115"/>
            <a:ext cx="795655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1600" i="1" dirty="0">
                <a:latin typeface="Arial" panose="020B0604020202020204"/>
                <a:cs typeface="Arial" panose="020B0604020202020204"/>
              </a:rPr>
              <a:t>The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International Federation of Air Traffic Safety Electronics Associations </a:t>
            </a:r>
            <a:r>
              <a:rPr lang="en-US" sz="1600" dirty="0">
                <a:latin typeface="Arial" panose="020B0604020202020204"/>
                <a:cs typeface="Arial" panose="020B0604020202020204"/>
              </a:rPr>
              <a:t>(IFATSEA) unites over 75 professional associations of Air Traffic Safety Electronics Personnel (ATSEPs) from around the world  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is the authoritative voice on the competence of air traffic safety electronics personnel.  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about 40,000 ATSEPs (Air Traffic Safety Electronic Personnel) globally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Non political, Non industrial &amp; Democratic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Promote Safety &amp; Efficiency in Aviation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Contributes to the dvelopment of high standards CNS/ATM technologies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Promotes ATSEP Skills, Knowledge &amp; Professionalism 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</a:rPr>
              <a:t> Cooperate closely with international Aviation bodies 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8 - Εικόνα" descr="IFATSEA Logo Hires ROUND small.pn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038600" y="3156235"/>
          <a:ext cx="5410200" cy="354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5026619"/>
            <a:ext cx="1284890" cy="117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3679" r="6386" b="10994"/>
          <a:stretch>
            <a:fillRect/>
          </a:stretch>
        </p:blipFill>
        <p:spPr>
          <a:xfrm>
            <a:off x="3187895" y="5254105"/>
            <a:ext cx="1515877" cy="110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9686" y="428581"/>
            <a:ext cx="8610600" cy="298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 algn="ctr">
              <a:lnSpc>
                <a:spcPts val="158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Definition of ATSEP </a:t>
            </a:r>
            <a:endParaRPr lang="en-US" sz="1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69215" algn="ctr">
              <a:lnSpc>
                <a:spcPts val="1580"/>
              </a:lnSpc>
              <a:spcBef>
                <a:spcPts val="120"/>
              </a:spcBef>
              <a:spcAft>
                <a:spcPts val="0"/>
              </a:spcAft>
            </a:pPr>
            <a:endParaRPr lang="el-GR" sz="20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0"/>
              </a:spcBef>
              <a:spcAft>
                <a:spcPts val="0"/>
              </a:spcAft>
            </a:pPr>
            <a:r>
              <a:rPr lang="el-GR" sz="20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20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0"/>
              </a:spcBef>
              <a:spcAft>
                <a:spcPts val="0"/>
              </a:spcAft>
            </a:pPr>
            <a:endParaRPr lang="en-US" sz="20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">
              <a:lnSpc>
                <a:spcPct val="107000"/>
              </a:lnSpc>
              <a:spcBef>
                <a:spcPts val="165"/>
              </a:spcBef>
              <a:spcAft>
                <a:spcPts val="0"/>
              </a:spcAft>
            </a:pP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‘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ir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tra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ic</a:t>
            </a:r>
            <a:r>
              <a:rPr lang="el-GR" sz="1800" b="1" spc="-2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y</a:t>
            </a:r>
            <a:r>
              <a:rPr lang="el-GR" sz="1800" b="1" spc="-3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ele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c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tr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c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-3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p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el</a:t>
            </a:r>
            <a:r>
              <a:rPr lang="el-GR" sz="1800" b="1" spc="-4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(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SE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P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)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’</a:t>
            </a:r>
            <a:r>
              <a:rPr lang="el-GR" sz="1800" b="1" spc="-4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spc="-2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spc="-2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y</a:t>
            </a:r>
            <a:r>
              <a:rPr lang="el-GR" sz="1800" spc="-2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-5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u</a:t>
            </a:r>
            <a:r>
              <a:rPr lang="el-GR" sz="1800" b="1" spc="1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spc="-5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h</a:t>
            </a:r>
            <a:r>
              <a:rPr lang="el-GR" sz="1800" b="1" spc="5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or</a:t>
            </a:r>
            <a:r>
              <a:rPr lang="el-GR" sz="18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-5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ed</a:t>
            </a:r>
            <a:r>
              <a:rPr lang="el-GR" sz="1800" b="1" spc="-3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p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el</a:t>
            </a:r>
            <a:r>
              <a:rPr lang="el-GR" sz="1800" b="1" spc="-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w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h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c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2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p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et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spc="-4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to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op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ate,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ta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,</a:t>
            </a:r>
            <a:r>
              <a:rPr lang="el-GR" sz="1800" b="1" spc="-3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ele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-2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2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,</a:t>
            </a:r>
            <a:r>
              <a:rPr lang="el-GR" sz="1800" b="1" spc="-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d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et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u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spc="-3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to</a:t>
            </a:r>
            <a:r>
              <a:rPr lang="el-GR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op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r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ati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-4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q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u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i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p</a:t>
            </a:r>
            <a:r>
              <a:rPr lang="el-GR" sz="1800" b="1" spc="-2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b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spc="-3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spc="-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h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spc="4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n-US" sz="1800" b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800" b="1" spc="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u</a:t>
            </a:r>
            <a:r>
              <a:rPr lang="el-GR" sz="1800" b="1" spc="-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cti</a:t>
            </a:r>
            <a:r>
              <a:rPr lang="el-GR" sz="1800" b="1" spc="1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800" b="1" spc="-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al</a:t>
            </a:r>
            <a:r>
              <a:rPr lang="en-US" altLang="el-GR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*</a:t>
            </a:r>
            <a:r>
              <a:rPr lang="el-GR" sz="1800" b="1" spc="-4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800" b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ys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800" b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800" b="1" spc="-3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;</a:t>
            </a:r>
            <a:endParaRPr lang="el-GR" sz="18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+mn-lt"/>
            </a:endParaRPr>
          </a:p>
          <a:p>
            <a:pPr marL="69215">
              <a:lnSpc>
                <a:spcPct val="107000"/>
              </a:lnSpc>
              <a:spcBef>
                <a:spcPts val="165"/>
              </a:spcBef>
              <a:spcAft>
                <a:spcPts val="0"/>
              </a:spcAft>
            </a:pPr>
            <a:endParaRPr lang="el-GR" sz="18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+mn-lt"/>
            </a:endParaRPr>
          </a:p>
          <a:p>
            <a:pPr>
              <a:lnSpc>
                <a:spcPts val="1100"/>
              </a:lnSpc>
              <a:spcBef>
                <a:spcPts val="40"/>
              </a:spcBef>
              <a:spcAft>
                <a:spcPts val="0"/>
              </a:spcAft>
            </a:pPr>
            <a:r>
              <a:rPr lang="el-GR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 </a:t>
            </a:r>
            <a:endParaRPr lang="el-GR" sz="18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+mn-lt"/>
            </a:endParaRPr>
          </a:p>
          <a:p>
            <a:pPr marL="69215">
              <a:lnSpc>
                <a:spcPct val="107000"/>
              </a:lnSpc>
              <a:spcAft>
                <a:spcPts val="0"/>
              </a:spcAft>
            </a:pPr>
            <a:r>
              <a:rPr lang="el-GR" sz="1400" b="1" i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‘</a:t>
            </a:r>
            <a:r>
              <a:rPr lang="en-US" altLang="el-GR" sz="1400" b="1" i="1" spc="-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*</a:t>
            </a:r>
            <a:r>
              <a:rPr lang="el-GR" sz="1400" b="1" i="1" spc="1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F</a:t>
            </a:r>
            <a:r>
              <a:rPr lang="el-GR" sz="1400" b="1" i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un</a:t>
            </a:r>
            <a:r>
              <a:rPr lang="el-GR" sz="1400" b="1" i="1" spc="1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c</a:t>
            </a:r>
            <a:r>
              <a:rPr lang="el-GR" sz="1400" b="1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ti</a:t>
            </a:r>
            <a:r>
              <a:rPr lang="el-GR" sz="1400" b="1" i="1" spc="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o</a:t>
            </a:r>
            <a:r>
              <a:rPr lang="el-GR" sz="1400" b="1" i="1" spc="-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n</a:t>
            </a:r>
            <a:r>
              <a:rPr lang="el-GR" sz="1400" b="1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al</a:t>
            </a:r>
            <a:r>
              <a:rPr lang="el-GR" sz="1400" b="1" i="1" spc="-4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 </a:t>
            </a:r>
            <a:r>
              <a:rPr lang="el-GR" sz="1400" b="1" i="1" spc="1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400" b="1" i="1" spc="-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y</a:t>
            </a:r>
            <a:r>
              <a:rPr lang="el-GR" sz="1400" b="1" i="1" spc="1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s</a:t>
            </a:r>
            <a:r>
              <a:rPr lang="el-GR" sz="1400" b="1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t</a:t>
            </a:r>
            <a:r>
              <a:rPr lang="el-GR" sz="1400" b="1" i="1" spc="1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e</a:t>
            </a:r>
            <a:r>
              <a:rPr lang="el-GR" sz="1400" b="1" i="1" spc="-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m</a:t>
            </a:r>
            <a:r>
              <a:rPr lang="el-GR" sz="1400" b="1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lt"/>
              </a:rPr>
              <a:t>’</a:t>
            </a:r>
            <a:r>
              <a:rPr lang="en-US" sz="1400" i="1" dirty="0">
                <a:solidFill>
                  <a:schemeClr val="tx1"/>
                </a:solidFill>
                <a:latin typeface="+mn-lt"/>
                <a:cs typeface="+mn-lt"/>
              </a:rPr>
              <a:t> means a combination of procedures, human resources and equipment, including hardware and software, organised to perform a function within the context of ATM/ANS and other ATM network functions;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lt"/>
              </a:rPr>
              <a:t> </a:t>
            </a:r>
            <a:endParaRPr lang="en-US" sz="1600" i="1" dirty="0">
              <a:solidFill>
                <a:schemeClr val="tx1"/>
              </a:solidFill>
              <a:latin typeface="+mn-lt"/>
              <a:cs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1" y="3753987"/>
            <a:ext cx="1255254" cy="78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489" y="4081145"/>
            <a:ext cx="1062627" cy="206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89" y="3939540"/>
            <a:ext cx="142620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75941" y="4254415"/>
            <a:ext cx="1896459" cy="1460585"/>
          </a:xfrm>
          <a:prstGeom prst="rect">
            <a:avLst/>
          </a:prstGeom>
        </p:spPr>
      </p:pic>
      <p:grpSp>
        <p:nvGrpSpPr>
          <p:cNvPr id="10" name="9 - Ομάδα"/>
          <p:cNvGrpSpPr/>
          <p:nvPr/>
        </p:nvGrpSpPr>
        <p:grpSpPr>
          <a:xfrm>
            <a:off x="7280203" y="5562600"/>
            <a:ext cx="796997" cy="796996"/>
            <a:chOff x="2212902" y="2564619"/>
            <a:chExt cx="984394" cy="984394"/>
          </a:xfrm>
        </p:grpSpPr>
        <p:sp>
          <p:nvSpPr>
            <p:cNvPr id="13" name="12 - Έλλειψη"/>
            <p:cNvSpPr/>
            <p:nvPr/>
          </p:nvSpPr>
          <p:spPr>
            <a:xfrm>
              <a:off x="2212902" y="2564619"/>
              <a:ext cx="984394" cy="984394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Έλλειψη 4"/>
            <p:cNvSpPr/>
            <p:nvPr/>
          </p:nvSpPr>
          <p:spPr>
            <a:xfrm>
              <a:off x="2357063" y="2708780"/>
              <a:ext cx="696072" cy="69607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ATFM</a:t>
              </a:r>
              <a:endParaRPr lang="en-US" sz="14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ASM</a:t>
              </a:r>
              <a:endParaRPr lang="el-GR" sz="1400" kern="1200" dirty="0"/>
            </a:p>
          </p:txBody>
        </p:sp>
      </p:grpSp>
      <p:pic>
        <p:nvPicPr>
          <p:cNvPr id="15" name="8 - Εικόνα" descr="IFATSEA Logo Hires ROUND small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/>
          <a:stretch>
            <a:fillRect/>
          </a:stretch>
        </p:blipFill>
        <p:spPr>
          <a:xfrm>
            <a:off x="2826385" y="5025611"/>
            <a:ext cx="6019800" cy="183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70" y="1033780"/>
            <a:ext cx="4787265" cy="319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5025390"/>
            <a:ext cx="2428791" cy="161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" y="937620"/>
            <a:ext cx="297179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68070" y="160655"/>
            <a:ext cx="2366645" cy="53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ATSEP TASKS(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some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) :</a:t>
            </a:r>
            <a:endParaRPr lang="en-US" b="1" dirty="0">
              <a:solidFill>
                <a:srgbClr val="002060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 </a:t>
            </a:r>
            <a:endParaRPr lang="en-US" b="1" dirty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3679" r="6386" b="10994"/>
          <a:stretch>
            <a:fillRect/>
          </a:stretch>
        </p:blipFill>
        <p:spPr>
          <a:xfrm>
            <a:off x="228600" y="3050541"/>
            <a:ext cx="2590800" cy="188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8 - Εικόνα" descr="IFATSEA Logo Hires ROUND sm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" y="413385"/>
            <a:ext cx="6519545" cy="582930"/>
          </a:xfrm>
        </p:spPr>
        <p:txBody>
          <a:bodyPr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So, what happens in an ACC when we have a cyber attack?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" y="1718945"/>
            <a:ext cx="8625205" cy="3013710"/>
          </a:xfrm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en-US" sz="1800"/>
              <a:t>who is the first responder ? -</a:t>
            </a:r>
            <a:endParaRPr 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sz="1575"/>
              <a:t>Tech Ops - ATSEP (possibly assisted by IT)</a:t>
            </a:r>
            <a:endParaRPr lang="en-US" sz="1575"/>
          </a:p>
          <a:p>
            <a:pPr>
              <a:buFont typeface="Wingdings" panose="05000000000000000000" charset="0"/>
              <a:buChar char="Ø"/>
            </a:pPr>
            <a:r>
              <a:rPr lang="en-US" sz="1800"/>
              <a:t>how do ATSEP diffentiate between a pure Technical failure contrary to a </a:t>
            </a:r>
            <a:r>
              <a:rPr lang="en-US" sz="1800">
                <a:solidFill>
                  <a:srgbClr val="FF0000"/>
                </a:solidFill>
              </a:rPr>
              <a:t>Technical failure due to a successful cyber attack</a:t>
            </a:r>
            <a:r>
              <a:rPr lang="en-US" sz="1800"/>
              <a:t>? </a:t>
            </a:r>
            <a:endParaRPr 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sz="1575"/>
              <a:t>Do we have the necessary  tools? </a:t>
            </a:r>
            <a:endParaRPr lang="en-US" sz="1575"/>
          </a:p>
          <a:p>
            <a:pPr lvl="1">
              <a:buFont typeface="Wingdings" panose="05000000000000000000" charset="0"/>
              <a:buChar char="Ø"/>
            </a:pPr>
            <a:r>
              <a:rPr lang="en-US" sz="1575"/>
              <a:t>do we have the procedures? </a:t>
            </a:r>
            <a:endParaRPr lang="en-US" sz="1575"/>
          </a:p>
          <a:p>
            <a:pPr lvl="1">
              <a:buFont typeface="Wingdings" panose="05000000000000000000" charset="0"/>
              <a:buChar char="Ø"/>
            </a:pPr>
            <a:endParaRPr lang="en-US" sz="1575"/>
          </a:p>
          <a:p>
            <a:pPr>
              <a:buFont typeface="Wingdings" panose="05000000000000000000" charset="0"/>
              <a:buChar char="Ø"/>
            </a:pPr>
            <a:r>
              <a:rPr lang="en-US" sz="1800"/>
              <a:t>Do we have the necessary ATSEP Training? </a:t>
            </a:r>
            <a:endParaRPr lang="en-US" sz="1800"/>
          </a:p>
          <a:p>
            <a:pPr>
              <a:buFont typeface="Wingdings" panose="05000000000000000000" charset="0"/>
              <a:buChar char="Ø"/>
            </a:pPr>
            <a:r>
              <a:rPr lang="en-US" sz="1800">
                <a:sym typeface="+mn-ea"/>
              </a:rPr>
              <a:t>Can </a:t>
            </a:r>
            <a:r>
              <a:rPr lang="en-US" sz="1800">
                <a:solidFill>
                  <a:srgbClr val="FF0000"/>
                </a:solidFill>
                <a:sym typeface="+mn-ea"/>
              </a:rPr>
              <a:t>AI</a:t>
            </a:r>
            <a:r>
              <a:rPr lang="en-US" sz="1800">
                <a:sym typeface="+mn-ea"/>
              </a:rPr>
              <a:t> help to prevent, detect and address Cyber attacks?  </a:t>
            </a:r>
            <a:endParaRPr lang="en-US" sz="1800"/>
          </a:p>
          <a:p>
            <a:pPr>
              <a:buFont typeface="Wingdings" panose="05000000000000000000" charset="0"/>
              <a:buChar char="Ø"/>
            </a:pPr>
            <a:r>
              <a:rPr lang="en-US" sz="1800"/>
              <a:t>How can we adapt to new challenges? </a:t>
            </a:r>
            <a:endParaRPr lang="en-US" sz="18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4675" y="4603750"/>
            <a:ext cx="3032125" cy="2117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" y="295275"/>
            <a:ext cx="8772525" cy="7170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    </a:t>
            </a:r>
            <a:endParaRPr lang="en-US" sz="2000" b="1" dirty="0">
              <a:solidFill>
                <a:srgbClr val="002060"/>
              </a:solidFill>
            </a:endParaRPr>
          </a:p>
          <a:p>
            <a:pPr marL="457200" lvl="1" indent="457200"/>
            <a:r>
              <a:rPr lang="en-US" sz="2000" b="1" dirty="0">
                <a:solidFill>
                  <a:srgbClr val="FF0000"/>
                </a:solidFill>
              </a:rPr>
              <a:t>the ATSEP Role in Cybersecurity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 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600" b="1" i="1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r>
              <a:rPr lang="en-US" sz="1600" b="1" i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The ATSEP  must</a:t>
            </a:r>
            <a:r>
              <a:rPr lang="en-US" sz="1600" b="1" i="1" u="sng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sng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(among other)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en-US" sz="1600" b="1" i="1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600" b="1" i="1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b="1" i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distinguish </a:t>
            </a:r>
            <a:r>
              <a:rPr lang="en-US" sz="1600" i="1" u="sng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whether any problem/degradation identified is a Technical failure or due to a Cyber event</a:t>
            </a:r>
            <a:r>
              <a:rPr lang="en-US" sz="1600" b="1" i="1" u="sng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(space or Ground)</a:t>
            </a: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respond  </a:t>
            </a:r>
            <a:r>
              <a:rPr lang="en-US" sz="16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lang="en-US" sz="1600" b="1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tactically </a:t>
            </a:r>
            <a:r>
              <a:rPr lang="en-US" sz="16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address any cybersecurity issue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  <a:sym typeface="+mn-ea"/>
              </a:rPr>
              <a:t>ATSEP Sup to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coordinate with the  ATCO Sup locally or remotely  in </a:t>
            </a:r>
            <a:r>
              <a:rPr lang="en-US" sz="1600" dirty="0">
                <a:latin typeface="Arial" panose="020B0604020202020204"/>
                <a:cs typeface="Arial" panose="020B0604020202020204"/>
                <a:sym typeface="+mn-ea"/>
              </a:rPr>
              <a:t>ATSUS of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delegated airspace . </a:t>
            </a: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mitigate degradatation so as to ensure CNS/ATM  service continuity and speedy recovery </a:t>
            </a: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endParaRPr lang="en-US" sz="1600" u="sng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r>
              <a:rPr lang="en-US" sz="1600" b="1" i="1" u="sng" dirty="0">
                <a:solidFill>
                  <a:schemeClr val="tx1"/>
                </a:solidFill>
                <a:cs typeface="Arial" panose="020B0604020202020204"/>
              </a:rPr>
              <a:t>Contributory factors-Scenarios</a:t>
            </a:r>
            <a:endParaRPr lang="en-US" sz="1600" b="1" i="1" u="sng" dirty="0">
              <a:solidFill>
                <a:schemeClr val="tx1"/>
              </a:solidFill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600" b="1" i="1" dirty="0">
              <a:solidFill>
                <a:schemeClr val="tx1"/>
              </a:solidFill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dirty="0">
                <a:latin typeface="Arial" panose="020B0604020202020204"/>
                <a:cs typeface="Arial" panose="020B0604020202020204"/>
                <a:sym typeface="+mn-ea"/>
              </a:rPr>
              <a:t> Cybersecurity for ATM is complex and a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ttack 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scenarios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can be network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attacks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combined with 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attack (e.g spoofing) </a:t>
            </a: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on the Signal in Space (spoofing and/or jamming) in order to create service disruptions (e.g airports)  or safety degradation</a:t>
            </a: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Changes to  the CNS/ATM System Architecture (Remote Digital Towers, ADSPs , Virtual Centers) increase cyber vulnerability</a:t>
            </a: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742950" lvl="1" indent="-285750">
              <a:buFont typeface="Arial" panose="020B0604020202020204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“the Human will need innovative AI assisted tools to resolve degradations” </a:t>
            </a:r>
            <a:endParaRPr lang="en-US" sz="1600" b="1" i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lvl="1" indent="0">
              <a:buFont typeface="Arial" panose="020B0604020202020204"/>
              <a:buNone/>
            </a:pPr>
            <a:endParaRPr lang="en-US" sz="1800" dirty="0">
              <a:solidFill>
                <a:schemeClr val="tx1"/>
              </a:solidFill>
              <a:cs typeface="Arial" panose="020B0604020202020204"/>
            </a:endParaRPr>
          </a:p>
          <a:p>
            <a:endParaRPr lang="en-US" sz="1800" dirty="0">
              <a:solidFill>
                <a:srgbClr val="000000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8 - Εικόνα" descr="IFATSEA Logo Hires ROUND small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686" y="29527"/>
            <a:ext cx="910328" cy="87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347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>
                <a:latin typeface="Comfortaa" panose="020F0603070200060003" pitchFamily="34" charset="0"/>
              </a:rPr>
              <a:t> </a:t>
            </a:r>
            <a:endParaRPr lang="pt-PT" sz="1400">
              <a:latin typeface="Comfortaa" panose="020F0603070200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6075" y="107312"/>
            <a:ext cx="805942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IFATSEA perspective - ATM Cyber Security </a:t>
            </a:r>
            <a:r>
              <a:rPr lang="en-US" altLang="en-GB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GB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GB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11" descr="Space satellite over the planet earth. Space satellite orbiting the earth stock photography"/>
          <p:cNvPicPr>
            <a:picLocks noChangeAspect="1" noChangeArrowheads="1"/>
          </p:cNvPicPr>
          <p:nvPr/>
        </p:nvPicPr>
        <p:blipFill>
          <a:blip r:embed="rId1" cstate="print"/>
          <a:srcRect l="44000" t="4503" r="9000" b="39962"/>
          <a:stretch>
            <a:fillRect/>
          </a:stretch>
        </p:blipFill>
        <p:spPr bwMode="auto">
          <a:xfrm>
            <a:off x="2149475" y="1005840"/>
            <a:ext cx="701040" cy="551815"/>
          </a:xfrm>
          <a:prstGeom prst="rect">
            <a:avLst/>
          </a:prstGeom>
          <a:noFill/>
        </p:spPr>
      </p:pic>
      <p:sp>
        <p:nvSpPr>
          <p:cNvPr id="20" name="TextBox 53"/>
          <p:cNvSpPr txBox="1"/>
          <p:nvPr/>
        </p:nvSpPr>
        <p:spPr>
          <a:xfrm>
            <a:off x="1964690" y="227711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Spoofing</a:t>
            </a:r>
            <a:endParaRPr lang="pt-PT" sz="9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Jamming </a:t>
            </a:r>
            <a:r>
              <a:rPr lang="pt-PT" sz="900" b="1">
                <a:solidFill>
                  <a:schemeClr val="bg2"/>
                </a:solidFill>
              </a:rPr>
              <a:t> </a:t>
            </a:r>
            <a:endParaRPr lang="en-US" sz="900" b="1">
              <a:solidFill>
                <a:schemeClr val="bg2"/>
              </a:solidFill>
            </a:endParaRPr>
          </a:p>
        </p:txBody>
      </p:sp>
      <p:grpSp>
        <p:nvGrpSpPr>
          <p:cNvPr id="21" name="Group 60"/>
          <p:cNvGrpSpPr/>
          <p:nvPr/>
        </p:nvGrpSpPr>
        <p:grpSpPr>
          <a:xfrm>
            <a:off x="180340" y="3319780"/>
            <a:ext cx="685800" cy="537378"/>
            <a:chOff x="3453890" y="2284042"/>
            <a:chExt cx="2514730" cy="1770368"/>
          </a:xfrm>
        </p:grpSpPr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4063620" y="2672209"/>
              <a:ext cx="1905000" cy="1190625"/>
              <a:chOff x="2387" y="1279"/>
              <a:chExt cx="1200" cy="750"/>
            </a:xfrm>
          </p:grpSpPr>
          <p:sp>
            <p:nvSpPr>
              <p:cNvPr id="2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87" y="1279"/>
                <a:ext cx="1200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>
                <a:off x="2396" y="1288"/>
                <a:ext cx="1183" cy="733"/>
              </a:xfrm>
              <a:custGeom>
                <a:avLst/>
                <a:gdLst>
                  <a:gd name="T0" fmla="*/ 564 w 3138"/>
                  <a:gd name="T1" fmla="*/ 1938 h 1938"/>
                  <a:gd name="T2" fmla="*/ 0 w 3138"/>
                  <a:gd name="T3" fmla="*/ 1343 h 1938"/>
                  <a:gd name="T4" fmla="*/ 553 w 3138"/>
                  <a:gd name="T5" fmla="*/ 747 h 1938"/>
                  <a:gd name="T6" fmla="*/ 946 w 3138"/>
                  <a:gd name="T7" fmla="*/ 553 h 1938"/>
                  <a:gd name="T8" fmla="*/ 1575 w 3138"/>
                  <a:gd name="T9" fmla="*/ 0 h 1938"/>
                  <a:gd name="T10" fmla="*/ 2091 w 3138"/>
                  <a:gd name="T11" fmla="*/ 284 h 1938"/>
                  <a:gd name="T12" fmla="*/ 2281 w 3138"/>
                  <a:gd name="T13" fmla="*/ 252 h 1938"/>
                  <a:gd name="T14" fmla="*/ 2901 w 3138"/>
                  <a:gd name="T15" fmla="*/ 908 h 1938"/>
                  <a:gd name="T16" fmla="*/ 2901 w 3138"/>
                  <a:gd name="T17" fmla="*/ 928 h 1938"/>
                  <a:gd name="T18" fmla="*/ 3138 w 3138"/>
                  <a:gd name="T19" fmla="*/ 1387 h 1938"/>
                  <a:gd name="T20" fmla="*/ 2743 w 3138"/>
                  <a:gd name="T21" fmla="*/ 1922 h 1938"/>
                  <a:gd name="T22" fmla="*/ 2739 w 3138"/>
                  <a:gd name="T23" fmla="*/ 1923 h 1938"/>
                  <a:gd name="T24" fmla="*/ 2663 w 3138"/>
                  <a:gd name="T25" fmla="*/ 1938 h 1938"/>
                  <a:gd name="T26" fmla="*/ 564 w 3138"/>
                  <a:gd name="T27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38" h="1938">
                    <a:moveTo>
                      <a:pt x="564" y="1938"/>
                    </a:moveTo>
                    <a:cubicBezTo>
                      <a:pt x="253" y="1938"/>
                      <a:pt x="0" y="1671"/>
                      <a:pt x="0" y="1343"/>
                    </a:cubicBezTo>
                    <a:cubicBezTo>
                      <a:pt x="0" y="1018"/>
                      <a:pt x="247" y="753"/>
                      <a:pt x="553" y="747"/>
                    </a:cubicBezTo>
                    <a:cubicBezTo>
                      <a:pt x="651" y="625"/>
                      <a:pt x="793" y="553"/>
                      <a:pt x="946" y="553"/>
                    </a:cubicBezTo>
                    <a:cubicBezTo>
                      <a:pt x="1002" y="239"/>
                      <a:pt x="1263" y="0"/>
                      <a:pt x="1575" y="0"/>
                    </a:cubicBezTo>
                    <a:cubicBezTo>
                      <a:pt x="1781" y="0"/>
                      <a:pt x="1973" y="109"/>
                      <a:pt x="2091" y="284"/>
                    </a:cubicBezTo>
                    <a:cubicBezTo>
                      <a:pt x="2152" y="263"/>
                      <a:pt x="2216" y="252"/>
                      <a:pt x="2281" y="252"/>
                    </a:cubicBezTo>
                    <a:cubicBezTo>
                      <a:pt x="2623" y="252"/>
                      <a:pt x="2901" y="546"/>
                      <a:pt x="2901" y="908"/>
                    </a:cubicBezTo>
                    <a:cubicBezTo>
                      <a:pt x="2901" y="915"/>
                      <a:pt x="2901" y="921"/>
                      <a:pt x="2901" y="928"/>
                    </a:cubicBezTo>
                    <a:cubicBezTo>
                      <a:pt x="3047" y="1028"/>
                      <a:pt x="3138" y="1200"/>
                      <a:pt x="3138" y="1387"/>
                    </a:cubicBezTo>
                    <a:cubicBezTo>
                      <a:pt x="3138" y="1639"/>
                      <a:pt x="2975" y="1859"/>
                      <a:pt x="2743" y="1922"/>
                    </a:cubicBezTo>
                    <a:lnTo>
                      <a:pt x="2739" y="1923"/>
                    </a:lnTo>
                    <a:lnTo>
                      <a:pt x="2663" y="1938"/>
                    </a:lnTo>
                    <a:lnTo>
                      <a:pt x="564" y="1938"/>
                    </a:ln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3754009" y="2284042"/>
              <a:ext cx="1905000" cy="1190625"/>
              <a:chOff x="2387" y="1279"/>
              <a:chExt cx="1200" cy="750"/>
            </a:xfrm>
          </p:grpSpPr>
          <p:sp>
            <p:nvSpPr>
              <p:cNvPr id="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87" y="1279"/>
                <a:ext cx="1200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>
                <a:off x="2396" y="1288"/>
                <a:ext cx="1183" cy="733"/>
              </a:xfrm>
              <a:custGeom>
                <a:avLst/>
                <a:gdLst>
                  <a:gd name="T0" fmla="*/ 564 w 3138"/>
                  <a:gd name="T1" fmla="*/ 1938 h 1938"/>
                  <a:gd name="T2" fmla="*/ 0 w 3138"/>
                  <a:gd name="T3" fmla="*/ 1343 h 1938"/>
                  <a:gd name="T4" fmla="*/ 553 w 3138"/>
                  <a:gd name="T5" fmla="*/ 747 h 1938"/>
                  <a:gd name="T6" fmla="*/ 946 w 3138"/>
                  <a:gd name="T7" fmla="*/ 553 h 1938"/>
                  <a:gd name="T8" fmla="*/ 1575 w 3138"/>
                  <a:gd name="T9" fmla="*/ 0 h 1938"/>
                  <a:gd name="T10" fmla="*/ 2091 w 3138"/>
                  <a:gd name="T11" fmla="*/ 284 h 1938"/>
                  <a:gd name="T12" fmla="*/ 2281 w 3138"/>
                  <a:gd name="T13" fmla="*/ 252 h 1938"/>
                  <a:gd name="T14" fmla="*/ 2901 w 3138"/>
                  <a:gd name="T15" fmla="*/ 908 h 1938"/>
                  <a:gd name="T16" fmla="*/ 2901 w 3138"/>
                  <a:gd name="T17" fmla="*/ 928 h 1938"/>
                  <a:gd name="T18" fmla="*/ 3138 w 3138"/>
                  <a:gd name="T19" fmla="*/ 1387 h 1938"/>
                  <a:gd name="T20" fmla="*/ 2743 w 3138"/>
                  <a:gd name="T21" fmla="*/ 1922 h 1938"/>
                  <a:gd name="T22" fmla="*/ 2739 w 3138"/>
                  <a:gd name="T23" fmla="*/ 1923 h 1938"/>
                  <a:gd name="T24" fmla="*/ 2663 w 3138"/>
                  <a:gd name="T25" fmla="*/ 1938 h 1938"/>
                  <a:gd name="T26" fmla="*/ 564 w 3138"/>
                  <a:gd name="T27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38" h="1938">
                    <a:moveTo>
                      <a:pt x="564" y="1938"/>
                    </a:moveTo>
                    <a:cubicBezTo>
                      <a:pt x="253" y="1938"/>
                      <a:pt x="0" y="1671"/>
                      <a:pt x="0" y="1343"/>
                    </a:cubicBezTo>
                    <a:cubicBezTo>
                      <a:pt x="0" y="1018"/>
                      <a:pt x="247" y="753"/>
                      <a:pt x="553" y="747"/>
                    </a:cubicBezTo>
                    <a:cubicBezTo>
                      <a:pt x="651" y="625"/>
                      <a:pt x="793" y="553"/>
                      <a:pt x="946" y="553"/>
                    </a:cubicBezTo>
                    <a:cubicBezTo>
                      <a:pt x="1002" y="239"/>
                      <a:pt x="1263" y="0"/>
                      <a:pt x="1575" y="0"/>
                    </a:cubicBezTo>
                    <a:cubicBezTo>
                      <a:pt x="1781" y="0"/>
                      <a:pt x="1973" y="109"/>
                      <a:pt x="2091" y="284"/>
                    </a:cubicBezTo>
                    <a:cubicBezTo>
                      <a:pt x="2152" y="263"/>
                      <a:pt x="2216" y="252"/>
                      <a:pt x="2281" y="252"/>
                    </a:cubicBezTo>
                    <a:cubicBezTo>
                      <a:pt x="2623" y="252"/>
                      <a:pt x="2901" y="546"/>
                      <a:pt x="2901" y="908"/>
                    </a:cubicBezTo>
                    <a:cubicBezTo>
                      <a:pt x="2901" y="915"/>
                      <a:pt x="2901" y="921"/>
                      <a:pt x="2901" y="928"/>
                    </a:cubicBezTo>
                    <a:cubicBezTo>
                      <a:pt x="3047" y="1028"/>
                      <a:pt x="3138" y="1200"/>
                      <a:pt x="3138" y="1387"/>
                    </a:cubicBezTo>
                    <a:cubicBezTo>
                      <a:pt x="3138" y="1639"/>
                      <a:pt x="2975" y="1859"/>
                      <a:pt x="2743" y="1922"/>
                    </a:cubicBezTo>
                    <a:lnTo>
                      <a:pt x="2739" y="1923"/>
                    </a:lnTo>
                    <a:lnTo>
                      <a:pt x="2663" y="1938"/>
                    </a:lnTo>
                    <a:lnTo>
                      <a:pt x="564" y="1938"/>
                    </a:ln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3453890" y="2863785"/>
              <a:ext cx="1905000" cy="1190625"/>
              <a:chOff x="2387" y="1279"/>
              <a:chExt cx="1200" cy="750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87" y="1279"/>
                <a:ext cx="1200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>
                <a:off x="2396" y="1288"/>
                <a:ext cx="1183" cy="733"/>
              </a:xfrm>
              <a:custGeom>
                <a:avLst/>
                <a:gdLst>
                  <a:gd name="T0" fmla="*/ 564 w 3138"/>
                  <a:gd name="T1" fmla="*/ 1938 h 1938"/>
                  <a:gd name="T2" fmla="*/ 0 w 3138"/>
                  <a:gd name="T3" fmla="*/ 1343 h 1938"/>
                  <a:gd name="T4" fmla="*/ 553 w 3138"/>
                  <a:gd name="T5" fmla="*/ 747 h 1938"/>
                  <a:gd name="T6" fmla="*/ 946 w 3138"/>
                  <a:gd name="T7" fmla="*/ 553 h 1938"/>
                  <a:gd name="T8" fmla="*/ 1575 w 3138"/>
                  <a:gd name="T9" fmla="*/ 0 h 1938"/>
                  <a:gd name="T10" fmla="*/ 2091 w 3138"/>
                  <a:gd name="T11" fmla="*/ 284 h 1938"/>
                  <a:gd name="T12" fmla="*/ 2281 w 3138"/>
                  <a:gd name="T13" fmla="*/ 252 h 1938"/>
                  <a:gd name="T14" fmla="*/ 2901 w 3138"/>
                  <a:gd name="T15" fmla="*/ 908 h 1938"/>
                  <a:gd name="T16" fmla="*/ 2901 w 3138"/>
                  <a:gd name="T17" fmla="*/ 928 h 1938"/>
                  <a:gd name="T18" fmla="*/ 3138 w 3138"/>
                  <a:gd name="T19" fmla="*/ 1387 h 1938"/>
                  <a:gd name="T20" fmla="*/ 2743 w 3138"/>
                  <a:gd name="T21" fmla="*/ 1922 h 1938"/>
                  <a:gd name="T22" fmla="*/ 2739 w 3138"/>
                  <a:gd name="T23" fmla="*/ 1923 h 1938"/>
                  <a:gd name="T24" fmla="*/ 2663 w 3138"/>
                  <a:gd name="T25" fmla="*/ 1938 h 1938"/>
                  <a:gd name="T26" fmla="*/ 564 w 3138"/>
                  <a:gd name="T27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38" h="1938">
                    <a:moveTo>
                      <a:pt x="564" y="1938"/>
                    </a:moveTo>
                    <a:cubicBezTo>
                      <a:pt x="253" y="1938"/>
                      <a:pt x="0" y="1671"/>
                      <a:pt x="0" y="1343"/>
                    </a:cubicBezTo>
                    <a:cubicBezTo>
                      <a:pt x="0" y="1018"/>
                      <a:pt x="247" y="753"/>
                      <a:pt x="553" y="747"/>
                    </a:cubicBezTo>
                    <a:cubicBezTo>
                      <a:pt x="651" y="625"/>
                      <a:pt x="793" y="553"/>
                      <a:pt x="946" y="553"/>
                    </a:cubicBezTo>
                    <a:cubicBezTo>
                      <a:pt x="1002" y="239"/>
                      <a:pt x="1263" y="0"/>
                      <a:pt x="1575" y="0"/>
                    </a:cubicBezTo>
                    <a:cubicBezTo>
                      <a:pt x="1781" y="0"/>
                      <a:pt x="1973" y="109"/>
                      <a:pt x="2091" y="284"/>
                    </a:cubicBezTo>
                    <a:cubicBezTo>
                      <a:pt x="2152" y="263"/>
                      <a:pt x="2216" y="252"/>
                      <a:pt x="2281" y="252"/>
                    </a:cubicBezTo>
                    <a:cubicBezTo>
                      <a:pt x="2623" y="252"/>
                      <a:pt x="2901" y="546"/>
                      <a:pt x="2901" y="908"/>
                    </a:cubicBezTo>
                    <a:cubicBezTo>
                      <a:pt x="2901" y="915"/>
                      <a:pt x="2901" y="921"/>
                      <a:pt x="2901" y="928"/>
                    </a:cubicBezTo>
                    <a:cubicBezTo>
                      <a:pt x="3047" y="1028"/>
                      <a:pt x="3138" y="1200"/>
                      <a:pt x="3138" y="1387"/>
                    </a:cubicBezTo>
                    <a:cubicBezTo>
                      <a:pt x="3138" y="1639"/>
                      <a:pt x="2975" y="1859"/>
                      <a:pt x="2743" y="1922"/>
                    </a:cubicBezTo>
                    <a:lnTo>
                      <a:pt x="2739" y="1923"/>
                    </a:lnTo>
                    <a:lnTo>
                      <a:pt x="2663" y="1938"/>
                    </a:lnTo>
                    <a:lnTo>
                      <a:pt x="564" y="1938"/>
                    </a:ln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3" name="41 - Ορθογώνιο"/>
          <p:cNvSpPr/>
          <p:nvPr/>
        </p:nvSpPr>
        <p:spPr>
          <a:xfrm>
            <a:off x="3501390" y="1817370"/>
            <a:ext cx="2309495" cy="14154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47 - Ορθογώνιο"/>
          <p:cNvSpPr/>
          <p:nvPr/>
        </p:nvSpPr>
        <p:spPr>
          <a:xfrm>
            <a:off x="6350318" y="1530397"/>
            <a:ext cx="2412682" cy="1593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43 - Ορθογώνιο"/>
          <p:cNvSpPr/>
          <p:nvPr/>
        </p:nvSpPr>
        <p:spPr>
          <a:xfrm>
            <a:off x="6375400" y="4728845"/>
            <a:ext cx="2396490" cy="1851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55" y="5794871"/>
            <a:ext cx="308655" cy="4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764" y="5771810"/>
            <a:ext cx="308655" cy="4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r="8375" b="58025"/>
          <a:stretch>
            <a:fillRect/>
          </a:stretch>
        </p:blipFill>
        <p:spPr bwMode="auto">
          <a:xfrm>
            <a:off x="228601" y="5732433"/>
            <a:ext cx="457200" cy="51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182 - Ορθογώνιο"/>
          <p:cNvSpPr/>
          <p:nvPr/>
        </p:nvSpPr>
        <p:spPr>
          <a:xfrm>
            <a:off x="786683" y="6310800"/>
            <a:ext cx="538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49" name="182 - Ορθογώνιο"/>
          <p:cNvSpPr/>
          <p:nvPr/>
        </p:nvSpPr>
        <p:spPr>
          <a:xfrm>
            <a:off x="1295400" y="6324600"/>
            <a:ext cx="137414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NAV/</a:t>
            </a:r>
            <a:r>
              <a:rPr 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AIS/METEO</a:t>
            </a:r>
            <a:endParaRPr lang="pt-PT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182 - Ορθογώνιο"/>
          <p:cNvSpPr/>
          <p:nvPr/>
        </p:nvSpPr>
        <p:spPr>
          <a:xfrm>
            <a:off x="228600" y="6324600"/>
            <a:ext cx="50419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</a:t>
            </a:r>
            <a:endParaRPr lang="en-US" sz="1200">
              <a:solidFill>
                <a:schemeClr val="bg2"/>
              </a:solidFill>
            </a:endParaRPr>
          </a:p>
        </p:txBody>
      </p:sp>
      <p:cxnSp>
        <p:nvCxnSpPr>
          <p:cNvPr id="52" name="114 - Ευθεία γραμμή σύνδεσης"/>
          <p:cNvCxnSpPr>
            <a:endCxn id="62" idx="1"/>
          </p:cNvCxnSpPr>
          <p:nvPr/>
        </p:nvCxnSpPr>
        <p:spPr>
          <a:xfrm>
            <a:off x="334391" y="5404606"/>
            <a:ext cx="2104009" cy="2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16 - Ευθύγραμμο βέλος σύνδεσης"/>
          <p:cNvCxnSpPr/>
          <p:nvPr/>
        </p:nvCxnSpPr>
        <p:spPr>
          <a:xfrm>
            <a:off x="457200" y="5334000"/>
            <a:ext cx="0" cy="4378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21 - Ευθύγραμμο βέλος σύνδεσης"/>
          <p:cNvCxnSpPr/>
          <p:nvPr/>
        </p:nvCxnSpPr>
        <p:spPr>
          <a:xfrm flipH="1">
            <a:off x="974282" y="5334000"/>
            <a:ext cx="16318" cy="4163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21 - Ευθύγραμμο βέλος σύνδεσης"/>
          <p:cNvCxnSpPr/>
          <p:nvPr/>
        </p:nvCxnSpPr>
        <p:spPr>
          <a:xfrm flipH="1">
            <a:off x="1906905" y="5388294"/>
            <a:ext cx="17780" cy="450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335" y="1993900"/>
            <a:ext cx="415925" cy="61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181600"/>
            <a:ext cx="334392" cy="49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49 - TextBox"/>
          <p:cNvSpPr txBox="1"/>
          <p:nvPr/>
        </p:nvSpPr>
        <p:spPr>
          <a:xfrm>
            <a:off x="5033010" y="2924810"/>
            <a:ext cx="777875" cy="2755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ADSP</a:t>
            </a:r>
            <a:endParaRPr 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TextBox 37"/>
          <p:cNvSpPr txBox="1"/>
          <p:nvPr/>
        </p:nvSpPr>
        <p:spPr>
          <a:xfrm>
            <a:off x="2897505" y="5459730"/>
            <a:ext cx="10604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ATSEP WPs</a:t>
            </a:r>
            <a:endParaRPr lang="pt-PT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CC00"/>
              </a:highlight>
            </a:endParaRPr>
          </a:p>
        </p:txBody>
      </p:sp>
      <p:cxnSp>
        <p:nvCxnSpPr>
          <p:cNvPr id="78" name="44 - Ευθύγραμμο βέλος σύνδεσης"/>
          <p:cNvCxnSpPr>
            <a:stCxn id="60" idx="1"/>
            <a:endCxn id="77" idx="3"/>
          </p:cNvCxnSpPr>
          <p:nvPr/>
        </p:nvCxnSpPr>
        <p:spPr>
          <a:xfrm flipH="1">
            <a:off x="1116965" y="2299433"/>
            <a:ext cx="2706370" cy="6489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120 - Ευθύγραμμο βέλος σύνδεσης"/>
          <p:cNvCxnSpPr>
            <a:stCxn id="28" idx="9"/>
          </p:cNvCxnSpPr>
          <p:nvPr/>
        </p:nvCxnSpPr>
        <p:spPr>
          <a:xfrm flipV="1">
            <a:off x="778221" y="2427269"/>
            <a:ext cx="3044825" cy="11499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180 - Ορθογώνιο"/>
          <p:cNvSpPr/>
          <p:nvPr/>
        </p:nvSpPr>
        <p:spPr>
          <a:xfrm>
            <a:off x="4019550" y="642747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>
                <a:solidFill>
                  <a:schemeClr val="bg2"/>
                </a:solidFill>
              </a:rPr>
              <a:t>Other ADSPs</a:t>
            </a:r>
            <a:endParaRPr lang="en-US" sz="1050" b="1">
              <a:solidFill>
                <a:schemeClr val="bg2"/>
              </a:solidFill>
            </a:endParaRPr>
          </a:p>
        </p:txBody>
      </p:sp>
      <p:pic>
        <p:nvPicPr>
          <p:cNvPr id="87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9700" y="2115185"/>
            <a:ext cx="40830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330" y="1817350"/>
            <a:ext cx="310670" cy="45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5" name="34 - Ευθύγραμμο βέλος σύνδεσης"/>
          <p:cNvCxnSpPr>
            <a:stCxn id="87" idx="3"/>
          </p:cNvCxnSpPr>
          <p:nvPr/>
        </p:nvCxnSpPr>
        <p:spPr>
          <a:xfrm flipV="1">
            <a:off x="5628146" y="2094332"/>
            <a:ext cx="857885" cy="32131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57 - Έκρηξη 1"/>
          <p:cNvSpPr/>
          <p:nvPr/>
        </p:nvSpPr>
        <p:spPr>
          <a:xfrm>
            <a:off x="4725670" y="2232660"/>
            <a:ext cx="320675" cy="3448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57 - Έκρηξη 1"/>
          <p:cNvSpPr/>
          <p:nvPr/>
        </p:nvSpPr>
        <p:spPr>
          <a:xfrm>
            <a:off x="6324600" y="1524000"/>
            <a:ext cx="384298" cy="3619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TextBox 37"/>
          <p:cNvSpPr txBox="1"/>
          <p:nvPr/>
        </p:nvSpPr>
        <p:spPr>
          <a:xfrm>
            <a:off x="7801606" y="2781422"/>
            <a:ext cx="8947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/>
                </a:solidFill>
                <a:highlight>
                  <a:srgbClr val="FFCC00"/>
                </a:highlight>
              </a:rPr>
              <a:t>A</a:t>
            </a:r>
            <a:r>
              <a:rPr lang="pt-PT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TCO </a:t>
            </a:r>
            <a:r>
              <a:rPr 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WP</a:t>
            </a:r>
            <a:endParaRPr lang="pt-PT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CC00"/>
              </a:highlight>
            </a:endParaRPr>
          </a:p>
        </p:txBody>
      </p:sp>
      <p:sp>
        <p:nvSpPr>
          <p:cNvPr id="116" name="TextBox 37"/>
          <p:cNvSpPr txBox="1"/>
          <p:nvPr/>
        </p:nvSpPr>
        <p:spPr>
          <a:xfrm>
            <a:off x="7776210" y="6324600"/>
            <a:ext cx="8915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>
                <a:solidFill>
                  <a:srgbClr val="000000"/>
                </a:solidFill>
                <a:highlight>
                  <a:srgbClr val="FFCC00"/>
                </a:highlight>
                <a:uFillTx/>
              </a:rPr>
              <a:t>ATCO </a:t>
            </a:r>
            <a:r>
              <a:rPr lang="pt-PT" sz="1200" b="1">
                <a:solidFill>
                  <a:schemeClr val="tx1"/>
                </a:solidFill>
                <a:highlight>
                  <a:srgbClr val="FFCC00"/>
                </a:highlight>
              </a:rPr>
              <a:t>WP</a:t>
            </a:r>
            <a:endParaRPr lang="pt-PT" sz="1200" b="1">
              <a:solidFill>
                <a:schemeClr val="tx1"/>
              </a:solidFill>
              <a:highlight>
                <a:srgbClr val="FFCC00"/>
              </a:highlight>
            </a:endParaRPr>
          </a:p>
        </p:txBody>
      </p:sp>
      <p:sp>
        <p:nvSpPr>
          <p:cNvPr id="118" name="51 - TextBox"/>
          <p:cNvSpPr txBox="1"/>
          <p:nvPr/>
        </p:nvSpPr>
        <p:spPr>
          <a:xfrm>
            <a:off x="6247765" y="1057910"/>
            <a:ext cx="2508250" cy="2660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VIRTUAL CENTER  1 /ATSU1</a:t>
            </a:r>
            <a:endParaRPr lang="el-GR" sz="1000" b="1">
              <a:solidFill>
                <a:schemeClr val="tx1"/>
              </a:solidFill>
            </a:endParaRPr>
          </a:p>
        </p:txBody>
      </p:sp>
      <p:pic>
        <p:nvPicPr>
          <p:cNvPr id="120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6700" y="5002932"/>
            <a:ext cx="310670" cy="45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1" name="36 - Ευθύγραμμο βέλος σύνδεσης"/>
          <p:cNvCxnSpPr/>
          <p:nvPr/>
        </p:nvCxnSpPr>
        <p:spPr>
          <a:xfrm flipV="1">
            <a:off x="3896995" y="5154295"/>
            <a:ext cx="2650490" cy="2921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44"/>
          <p:cNvGrpSpPr/>
          <p:nvPr/>
        </p:nvGrpSpPr>
        <p:grpSpPr>
          <a:xfrm>
            <a:off x="6524625" y="5883910"/>
            <a:ext cx="619760" cy="327660"/>
            <a:chOff x="4767783" y="4490466"/>
            <a:chExt cx="1692386" cy="1257300"/>
          </a:xfrm>
        </p:grpSpPr>
        <p:pic>
          <p:nvPicPr>
            <p:cNvPr id="132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133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134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135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grpSp>
        <p:nvGrpSpPr>
          <p:cNvPr id="136" name="Group 44"/>
          <p:cNvGrpSpPr/>
          <p:nvPr/>
        </p:nvGrpSpPr>
        <p:grpSpPr>
          <a:xfrm>
            <a:off x="6432550" y="2529205"/>
            <a:ext cx="601345" cy="312420"/>
            <a:chOff x="4767783" y="4490466"/>
            <a:chExt cx="1692386" cy="1257300"/>
          </a:xfrm>
        </p:grpSpPr>
        <p:pic>
          <p:nvPicPr>
            <p:cNvPr id="137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138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139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140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sp>
        <p:nvSpPr>
          <p:cNvPr id="141" name="TextBox 37"/>
          <p:cNvSpPr txBox="1"/>
          <p:nvPr/>
        </p:nvSpPr>
        <p:spPr>
          <a:xfrm>
            <a:off x="6375581" y="2781249"/>
            <a:ext cx="9563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ATSEP WP</a:t>
            </a:r>
            <a:endParaRPr lang="pt-PT" sz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CC00"/>
              </a:highlight>
            </a:endParaRPr>
          </a:p>
        </p:txBody>
      </p:sp>
      <p:sp>
        <p:nvSpPr>
          <p:cNvPr id="143" name="TextBox 37"/>
          <p:cNvSpPr txBox="1"/>
          <p:nvPr/>
        </p:nvSpPr>
        <p:spPr>
          <a:xfrm>
            <a:off x="6385110" y="6290846"/>
            <a:ext cx="97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ATSEP WP</a:t>
            </a:r>
            <a:endParaRPr lang="pt-PT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CC00"/>
              </a:highligh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8600" y="4698365"/>
            <a:ext cx="115887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 Enabled Cloud</a:t>
            </a:r>
            <a:endParaRPr lang="pt-PT" sz="1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0" name="Picture 109" descr="Image result for Air control towertowe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7" t="1788" r="25956" b="19932"/>
          <a:stretch>
            <a:fillRect/>
          </a:stretch>
        </p:blipFill>
        <p:spPr bwMode="auto">
          <a:xfrm>
            <a:off x="304800" y="1905000"/>
            <a:ext cx="540385" cy="9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278916" cy="40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57 - Έκρηξη 1"/>
          <p:cNvSpPr/>
          <p:nvPr/>
        </p:nvSpPr>
        <p:spPr>
          <a:xfrm>
            <a:off x="762000" y="2286000"/>
            <a:ext cx="484764" cy="5523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Image result for aircraf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9CADC"/>
              </a:clrFrom>
              <a:clrTo>
                <a:srgbClr val="89C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1" y="1039601"/>
            <a:ext cx="1082368" cy="6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 descr="Image result for spoofing and jamming devices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8238" r="54259" b="6296"/>
          <a:stretch>
            <a:fillRect/>
          </a:stretch>
        </p:blipFill>
        <p:spPr bwMode="auto">
          <a:xfrm flipH="1">
            <a:off x="1616075" y="2071370"/>
            <a:ext cx="533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8" name="112 - Καμπύλη γραμμή σύνδεσης"/>
          <p:cNvCxnSpPr>
            <a:stCxn id="1026" idx="2"/>
          </p:cNvCxnSpPr>
          <p:nvPr/>
        </p:nvCxnSpPr>
        <p:spPr>
          <a:xfrm rot="5400000">
            <a:off x="-617887" y="3265420"/>
            <a:ext cx="3770181" cy="61738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- TextBox"/>
          <p:cNvSpPr txBox="1"/>
          <p:nvPr/>
        </p:nvSpPr>
        <p:spPr>
          <a:xfrm>
            <a:off x="97920" y="8260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1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Airport  scenario</a:t>
            </a:r>
            <a:endParaRPr 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2944495" y="511175"/>
            <a:ext cx="3067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ADSP &amp; Virtual Center-ATSU  scenario </a:t>
            </a:r>
            <a:endParaRPr 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8" name="Group 44"/>
          <p:cNvGrpSpPr/>
          <p:nvPr/>
        </p:nvGrpSpPr>
        <p:grpSpPr>
          <a:xfrm>
            <a:off x="4100830" y="2626995"/>
            <a:ext cx="762000" cy="478967"/>
            <a:chOff x="4767783" y="4490466"/>
            <a:chExt cx="1692386" cy="1257300"/>
          </a:xfrm>
        </p:grpSpPr>
        <p:pic>
          <p:nvPicPr>
            <p:cNvPr id="159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160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161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162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sp>
        <p:nvSpPr>
          <p:cNvPr id="180" name="179 - TextBox"/>
          <p:cNvSpPr txBox="1"/>
          <p:nvPr/>
        </p:nvSpPr>
        <p:spPr>
          <a:xfrm>
            <a:off x="395249" y="1024147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(Tower or RT)</a:t>
            </a:r>
            <a:endParaRPr lang="el-GR" sz="800" b="1">
              <a:solidFill>
                <a:srgbClr val="000000"/>
              </a:solidFill>
            </a:endParaRPr>
          </a:p>
        </p:txBody>
      </p:sp>
      <p:sp>
        <p:nvSpPr>
          <p:cNvPr id="148" name="147 - Διάγραμμα ροής: Εναλλακτική διεργασία"/>
          <p:cNvSpPr/>
          <p:nvPr/>
        </p:nvSpPr>
        <p:spPr>
          <a:xfrm>
            <a:off x="7994015" y="3200400"/>
            <a:ext cx="762000" cy="457200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/>
              <a:t>ATCO  ATSEP Tools? </a:t>
            </a:r>
            <a:endParaRPr lang="el-GR" sz="1050" b="1"/>
          </a:p>
        </p:txBody>
      </p:sp>
      <p:sp>
        <p:nvSpPr>
          <p:cNvPr id="169" name="51 - TextBox"/>
          <p:cNvSpPr txBox="1"/>
          <p:nvPr/>
        </p:nvSpPr>
        <p:spPr>
          <a:xfrm>
            <a:off x="6390640" y="4231640"/>
            <a:ext cx="2381250" cy="245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VIRTUAL CENTER  2/ ATSU 2</a:t>
            </a:r>
            <a:endParaRPr lang="el-GR" sz="1000" b="1">
              <a:solidFill>
                <a:schemeClr val="tx1"/>
              </a:solidFill>
            </a:endParaRPr>
          </a:p>
        </p:txBody>
      </p:sp>
      <p:pic>
        <p:nvPicPr>
          <p:cNvPr id="85" name="Picture 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0830" y="5862320"/>
            <a:ext cx="762000" cy="619125"/>
          </a:xfrm>
          <a:prstGeom prst="rect">
            <a:avLst/>
          </a:prstGeom>
        </p:spPr>
      </p:pic>
      <p:cxnSp>
        <p:nvCxnSpPr>
          <p:cNvPr id="6" name="36 - Ευθύγραμμο βέλος σύνδεσης"/>
          <p:cNvCxnSpPr/>
          <p:nvPr/>
        </p:nvCxnSpPr>
        <p:spPr>
          <a:xfrm flipH="1">
            <a:off x="6842125" y="3048635"/>
            <a:ext cx="6350" cy="201168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4"/>
          <p:cNvGrpSpPr/>
          <p:nvPr/>
        </p:nvGrpSpPr>
        <p:grpSpPr>
          <a:xfrm>
            <a:off x="8179435" y="5191125"/>
            <a:ext cx="528955" cy="363220"/>
            <a:chOff x="4767783" y="4490466"/>
            <a:chExt cx="1692386" cy="1257300"/>
          </a:xfrm>
        </p:grpSpPr>
        <p:pic>
          <p:nvPicPr>
            <p:cNvPr id="10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11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13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14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grpSp>
        <p:nvGrpSpPr>
          <p:cNvPr id="15" name="Group 44"/>
          <p:cNvGrpSpPr/>
          <p:nvPr/>
        </p:nvGrpSpPr>
        <p:grpSpPr>
          <a:xfrm>
            <a:off x="8201660" y="5662295"/>
            <a:ext cx="539115" cy="363220"/>
            <a:chOff x="4767783" y="4490466"/>
            <a:chExt cx="1692386" cy="1257300"/>
          </a:xfrm>
        </p:grpSpPr>
        <p:pic>
          <p:nvPicPr>
            <p:cNvPr id="19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31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32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34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735" y="5839321"/>
            <a:ext cx="308655" cy="4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6" name="121 - Ευθύγραμμο βέλος σύνδεσης"/>
          <p:cNvCxnSpPr>
            <a:endCxn id="35" idx="0"/>
          </p:cNvCxnSpPr>
          <p:nvPr/>
        </p:nvCxnSpPr>
        <p:spPr>
          <a:xfrm flipH="1">
            <a:off x="1442085" y="5378134"/>
            <a:ext cx="3175" cy="4610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44"/>
          <p:cNvGrpSpPr/>
          <p:nvPr/>
        </p:nvGrpSpPr>
        <p:grpSpPr>
          <a:xfrm>
            <a:off x="8177530" y="4826000"/>
            <a:ext cx="490220" cy="363220"/>
            <a:chOff x="4767783" y="4490466"/>
            <a:chExt cx="1692386" cy="12573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48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grpSp>
        <p:nvGrpSpPr>
          <p:cNvPr id="50" name="Group 44"/>
          <p:cNvGrpSpPr/>
          <p:nvPr/>
        </p:nvGrpSpPr>
        <p:grpSpPr>
          <a:xfrm>
            <a:off x="8065135" y="1557655"/>
            <a:ext cx="631190" cy="363220"/>
            <a:chOff x="4767783" y="4490466"/>
            <a:chExt cx="1692386" cy="1257300"/>
          </a:xfrm>
        </p:grpSpPr>
        <p:pic>
          <p:nvPicPr>
            <p:cNvPr id="56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57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59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63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grpSp>
        <p:nvGrpSpPr>
          <p:cNvPr id="65" name="Group 44"/>
          <p:cNvGrpSpPr/>
          <p:nvPr/>
        </p:nvGrpSpPr>
        <p:grpSpPr>
          <a:xfrm>
            <a:off x="8007985" y="1957705"/>
            <a:ext cx="631190" cy="363220"/>
            <a:chOff x="4767783" y="4490466"/>
            <a:chExt cx="1692386" cy="1257300"/>
          </a:xfrm>
        </p:grpSpPr>
        <p:pic>
          <p:nvPicPr>
            <p:cNvPr id="66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71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72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73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grpSp>
        <p:nvGrpSpPr>
          <p:cNvPr id="74" name="Group 44"/>
          <p:cNvGrpSpPr/>
          <p:nvPr/>
        </p:nvGrpSpPr>
        <p:grpSpPr>
          <a:xfrm>
            <a:off x="8158480" y="2440305"/>
            <a:ext cx="631190" cy="363220"/>
            <a:chOff x="4767783" y="4490466"/>
            <a:chExt cx="1692386" cy="1257300"/>
          </a:xfrm>
        </p:grpSpPr>
        <p:pic>
          <p:nvPicPr>
            <p:cNvPr id="79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80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82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83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sp>
        <p:nvSpPr>
          <p:cNvPr id="84" name="41 - Ορθογώνιο"/>
          <p:cNvSpPr/>
          <p:nvPr/>
        </p:nvSpPr>
        <p:spPr>
          <a:xfrm>
            <a:off x="2268855" y="4348480"/>
            <a:ext cx="2000250" cy="1402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49 - TextBox"/>
          <p:cNvSpPr txBox="1"/>
          <p:nvPr/>
        </p:nvSpPr>
        <p:spPr>
          <a:xfrm>
            <a:off x="2275205" y="4342130"/>
            <a:ext cx="777875" cy="2755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CNSP</a:t>
            </a:r>
            <a:endParaRPr 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1" name="Group 44"/>
          <p:cNvGrpSpPr/>
          <p:nvPr/>
        </p:nvGrpSpPr>
        <p:grpSpPr>
          <a:xfrm>
            <a:off x="3217545" y="4787900"/>
            <a:ext cx="762000" cy="478967"/>
            <a:chOff x="4767783" y="4490466"/>
            <a:chExt cx="1692386" cy="1257300"/>
          </a:xfrm>
        </p:grpSpPr>
        <p:pic>
          <p:nvPicPr>
            <p:cNvPr id="92" name="Picture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869" y="4490466"/>
              <a:ext cx="952500" cy="952500"/>
            </a:xfrm>
            <a:prstGeom prst="rect">
              <a:avLst/>
            </a:prstGeom>
          </p:spPr>
        </p:pic>
        <p:pic>
          <p:nvPicPr>
            <p:cNvPr id="93" name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269" y="4642866"/>
              <a:ext cx="952500" cy="952500"/>
            </a:xfrm>
            <a:prstGeom prst="rect">
              <a:avLst/>
            </a:prstGeom>
          </p:spPr>
        </p:pic>
        <p:pic>
          <p:nvPicPr>
            <p:cNvPr id="96" name="Picture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669" y="4795266"/>
              <a:ext cx="952500" cy="952500"/>
            </a:xfrm>
            <a:prstGeom prst="rect">
              <a:avLst/>
            </a:prstGeom>
          </p:spPr>
        </p:pic>
        <p:pic>
          <p:nvPicPr>
            <p:cNvPr id="97" name="Picture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7783" y="4657970"/>
              <a:ext cx="804081" cy="969627"/>
            </a:xfrm>
            <a:prstGeom prst="rect">
              <a:avLst/>
            </a:prstGeom>
          </p:spPr>
        </p:pic>
      </p:grpSp>
      <p:sp>
        <p:nvSpPr>
          <p:cNvPr id="109" name="TextBox 37"/>
          <p:cNvSpPr txBox="1"/>
          <p:nvPr/>
        </p:nvSpPr>
        <p:spPr>
          <a:xfrm>
            <a:off x="3665220" y="3251200"/>
            <a:ext cx="10604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CC00"/>
                </a:highlight>
              </a:rPr>
              <a:t>ATSEP WPs</a:t>
            </a:r>
            <a:endParaRPr lang="pt-PT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CC00"/>
              </a:highlight>
            </a:endParaRPr>
          </a:p>
        </p:txBody>
      </p:sp>
      <p:pic>
        <p:nvPicPr>
          <p:cNvPr id="111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435" y="5154295"/>
            <a:ext cx="334392" cy="49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6" name="Straight Connector 145"/>
          <p:cNvCxnSpPr/>
          <p:nvPr/>
        </p:nvCxnSpPr>
        <p:spPr>
          <a:xfrm flipV="1">
            <a:off x="2564130" y="4084955"/>
            <a:ext cx="5083810" cy="6604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Straight Connector 148"/>
          <p:cNvCxnSpPr/>
          <p:nvPr/>
        </p:nvCxnSpPr>
        <p:spPr>
          <a:xfrm flipH="1" flipV="1">
            <a:off x="3667760" y="4125595"/>
            <a:ext cx="29210" cy="74422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Straight Connector 153"/>
          <p:cNvCxnSpPr/>
          <p:nvPr/>
        </p:nvCxnSpPr>
        <p:spPr>
          <a:xfrm flipH="1" flipV="1">
            <a:off x="7100570" y="4125595"/>
            <a:ext cx="20320" cy="192786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Straight Connector 154"/>
          <p:cNvCxnSpPr/>
          <p:nvPr/>
        </p:nvCxnSpPr>
        <p:spPr>
          <a:xfrm flipH="1" flipV="1">
            <a:off x="6684010" y="3056890"/>
            <a:ext cx="18415" cy="106045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traight Connector 155"/>
          <p:cNvCxnSpPr/>
          <p:nvPr/>
        </p:nvCxnSpPr>
        <p:spPr>
          <a:xfrm flipH="1" flipV="1">
            <a:off x="4742180" y="2960370"/>
            <a:ext cx="8255" cy="11811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Text Box 156"/>
          <p:cNvSpPr txBox="1"/>
          <p:nvPr/>
        </p:nvSpPr>
        <p:spPr>
          <a:xfrm>
            <a:off x="2564130" y="3754755"/>
            <a:ext cx="3749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ATSEP WP Bus</a:t>
            </a:r>
            <a:endParaRPr lang="en-US" sz="1400" b="1"/>
          </a:p>
        </p:txBody>
      </p:sp>
      <p:pic>
        <p:nvPicPr>
          <p:cNvPr id="126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116" y="47362"/>
            <a:ext cx="844168" cy="8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8" grpId="0" bldLvl="0" animBg="1"/>
      <p:bldP spid="99" grpId="0" animBg="1"/>
      <p:bldP spid="12" grpId="0" animBg="1"/>
      <p:bldP spid="151" grpId="0"/>
      <p:bldP spid="152" grpId="0"/>
      <p:bldP spid="180" grpId="0"/>
      <p:bldP spid="1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9298" y="1001553"/>
            <a:ext cx="4144010" cy="46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b="1" dirty="0">
                <a:solidFill>
                  <a:srgbClr val="002060"/>
                </a:solidFill>
                <a:sym typeface="+mn-ea"/>
              </a:rPr>
              <a:t> Problem definition and proposal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 </a:t>
            </a:r>
            <a:endParaRPr lang="en-US" b="1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7800" y="1866265"/>
            <a:ext cx="8908415" cy="4567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order to respond to AAS distributed architectures  will need to rethink the issues of SMC (Systems Monitoring and Control) as there will be </a:t>
            </a:r>
            <a:r>
              <a:rPr lang="en-US" sz="1600" b="1" dirty="0"/>
              <a:t>ATSEP on both sides of the border attending to systems that serve the same purpose</a:t>
            </a:r>
            <a:r>
              <a:rPr lang="en-US" sz="1600" dirty="0"/>
              <a:t> (e.g. of providing data and services to  ATSUs  to a delegated airspace) and of course any risks that may rise in the area of </a:t>
            </a:r>
            <a:r>
              <a:rPr lang="en-US" sz="1600" b="1" dirty="0">
                <a:solidFill>
                  <a:srgbClr val="FF0000"/>
                </a:solidFill>
              </a:rPr>
              <a:t>Cybersecurity transversally over the ATM Data chain environments. 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example, imagine the situation where </a:t>
            </a:r>
            <a:r>
              <a:rPr lang="en-US" sz="1600" i="1" dirty="0"/>
              <a:t>there is a ‘false target’ or spoofing  issue identified the ATCO Supervisor in one country combind with a DoS attack while the ATSEP SMC Supervisor in charge of the sensors (and the ACC Data processing) </a:t>
            </a:r>
            <a:r>
              <a:rPr lang="en-US" sz="1600" i="1" u="sng" dirty="0"/>
              <a:t>in another country. </a:t>
            </a:r>
            <a:endParaRPr lang="en-US" sz="1600" i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will the (cascaded?) failure root cause be identified and addressed ? </a:t>
            </a:r>
            <a:endParaRPr lang="en-US" sz="1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Addressing this cyber incident </a:t>
            </a:r>
            <a:r>
              <a:rPr lang="en-US" sz="1600" b="1" dirty="0"/>
              <a:t>would be a challenge</a:t>
            </a:r>
            <a:r>
              <a:rPr lang="en-US" sz="1600" dirty="0"/>
              <a:t> because </a:t>
            </a:r>
            <a:r>
              <a:rPr lang="en-US" sz="1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AI assisted tools </a:t>
            </a:r>
            <a:r>
              <a:rPr lang="en-US" sz="1600" b="1" dirty="0"/>
              <a:t> for shared awareness of security threat level and total system state and health awareness, have not been </a:t>
            </a:r>
            <a:r>
              <a:rPr lang="en-US" sz="1600" b="1" dirty="0">
                <a:solidFill>
                  <a:srgbClr val="FF0000"/>
                </a:solidFill>
              </a:rPr>
              <a:t>fully </a:t>
            </a:r>
            <a:r>
              <a:rPr lang="en-US" sz="1600" b="1" dirty="0"/>
              <a:t>researched and developed yet.</a:t>
            </a:r>
            <a:r>
              <a:rPr lang="en-US" sz="1600" dirty="0"/>
              <a:t> </a:t>
            </a:r>
            <a:r>
              <a:rPr lang="en-US" sz="1800" dirty="0"/>
              <a:t> </a:t>
            </a:r>
            <a:endParaRPr lang="en-US" sz="1800" dirty="0"/>
          </a:p>
        </p:txBody>
      </p:sp>
      <p:pic>
        <p:nvPicPr>
          <p:cNvPr id="5" name="8 - Εικόνα" descr="IFATSEA Logo Hires ROUND small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686" y="29527"/>
            <a:ext cx="889677" cy="85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54735" y="319380"/>
            <a:ext cx="7886700" cy="749581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Cyber security in CNS/ATM</a:t>
            </a:r>
            <a:b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</a:b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A Technological Toolset for the ATSEP WP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" y="1376680"/>
            <a:ext cx="8483600" cy="608838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IFATSEA proposes a</a:t>
            </a:r>
            <a:r>
              <a:rPr lang="en-US" sz="1800" i="1" dirty="0"/>
              <a:t> Technical Supervision  model </a:t>
            </a:r>
            <a:r>
              <a:rPr lang="en-US" sz="1800" b="1" i="1" dirty="0"/>
              <a:t>instantiated in each ATSEP WP</a:t>
            </a:r>
            <a:endParaRPr lang="en-US" sz="1800" i="1" dirty="0"/>
          </a:p>
          <a:p>
            <a:r>
              <a:rPr 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“an event object mechanism assisted by AI,</a:t>
            </a:r>
            <a:r>
              <a:rPr lang="en-US" sz="1800" i="1" dirty="0"/>
              <a:t> interfacing with individual systems (or Service providers (e.g. ATSUs , ADSPs ,SWIM, Datalink)), with </a:t>
            </a:r>
            <a:r>
              <a:rPr lang="en-US" sz="1800" b="1" i="1" dirty="0">
                <a:solidFill>
                  <a:srgbClr val="FF0000"/>
                </a:solidFill>
              </a:rPr>
              <a:t>predictive </a:t>
            </a:r>
            <a:r>
              <a:rPr lang="en-US" sz="1800" i="1" dirty="0"/>
              <a:t>capabilities based on specific sensors activity monitoring (s/w and h/w)  and displaying their health status in the SMC domain in real time”. </a:t>
            </a:r>
            <a:endParaRPr lang="en-US" sz="1800" i="1" dirty="0"/>
          </a:p>
          <a:p>
            <a:pPr marL="0" indent="0">
              <a:buNone/>
            </a:pPr>
            <a:endParaRPr lang="en-US" sz="1800" b="1" i="1" dirty="0"/>
          </a:p>
          <a:p>
            <a:r>
              <a:rPr lang="en-US" sz="1800" dirty="0"/>
              <a:t> This architectural element will provide an </a:t>
            </a:r>
            <a:r>
              <a:rPr lang="en-US" sz="1800" b="1" dirty="0"/>
              <a:t>interoperable </a:t>
            </a:r>
            <a:r>
              <a:rPr lang="en-US" sz="1800" dirty="0"/>
              <a:t>ANSP (level)  ANS systems status situational awareness  with predictive capabilities  , </a:t>
            </a:r>
            <a:r>
              <a:rPr 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AI (ML) driven  Cyber-Security capability, able to detect, clasiffy and propose solutions to pure technical or Cyber related degradations.</a:t>
            </a:r>
            <a:endParaRPr lang="en-US" sz="1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600" dirty="0"/>
              <a:t> </a:t>
            </a: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       	</a:t>
            </a:r>
            <a:endParaRPr lang="el-GR" sz="1800" dirty="0"/>
          </a:p>
        </p:txBody>
      </p:sp>
      <p:pic>
        <p:nvPicPr>
          <p:cNvPr id="5" name="8 - Εικόνα" descr="IFATSEA Logo Hires ROUND small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686" y="29527"/>
            <a:ext cx="810479" cy="7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8044</Words>
  <Application>WPS Presentation</Application>
  <PresentationFormat>Προβολή στην οθόνη (4:3)</PresentationFormat>
  <Paragraphs>267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Comfortaa</vt:lpstr>
      <vt:lpstr>Segoe Print</vt:lpstr>
      <vt:lpstr>Arial Unicode MS</vt:lpstr>
      <vt:lpstr>Arial</vt:lpstr>
      <vt:lpstr>Calibri</vt:lpstr>
      <vt:lpstr>Microsoft YaHei</vt:lpstr>
      <vt:lpstr>Arial Unicode MS</vt:lpstr>
      <vt:lpstr>Wingdings</vt:lpstr>
      <vt:lpstr>Gear Drives</vt:lpstr>
      <vt:lpstr>PowerPoint 演示文稿</vt:lpstr>
      <vt:lpstr>IFATSEA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Cyber security in CNS/ATM A Technological Toolset for the ATSEP WP</vt:lpstr>
      <vt:lpstr>Principles of Concept design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Carlos Viegas</dc:creator>
  <cp:lastModifiedBy>theodore_kiritsis</cp:lastModifiedBy>
  <cp:revision>126</cp:revision>
  <cp:lastPrinted>2021-02-20T07:19:00Z</cp:lastPrinted>
  <dcterms:created xsi:type="dcterms:W3CDTF">2015-11-13T13:42:00Z</dcterms:created>
  <dcterms:modified xsi:type="dcterms:W3CDTF">2024-05-29T22:27:09Z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  <property fmtid="{D5CDD505-2E9C-101B-9397-08002B2CF9AE}" pid="3" name="MSIP_Label_29440f2c-29a3-4ee8-8d15-811b883e6dc2_Enabled">
    <vt:lpwstr>True</vt:lpwstr>
  </property>
  <property fmtid="{D5CDD505-2E9C-101B-9397-08002B2CF9AE}" pid="4" name="MSIP_Label_29440f2c-29a3-4ee8-8d15-811b883e6dc2_SiteId">
    <vt:lpwstr>32f52d5d-ec4b-4178-a8a5-4d28127a83fc</vt:lpwstr>
  </property>
  <property fmtid="{D5CDD505-2E9C-101B-9397-08002B2CF9AE}" pid="5" name="MSIP_Label_29440f2c-29a3-4ee8-8d15-811b883e6dc2_Owner">
    <vt:lpwstr>costas.christoforou@cyta.com.cy</vt:lpwstr>
  </property>
  <property fmtid="{D5CDD505-2E9C-101B-9397-08002B2CF9AE}" pid="6" name="MSIP_Label_29440f2c-29a3-4ee8-8d15-811b883e6dc2_SetDate">
    <vt:lpwstr>2021-02-20T07:18:55.1234787Z</vt:lpwstr>
  </property>
  <property fmtid="{D5CDD505-2E9C-101B-9397-08002B2CF9AE}" pid="7" name="MSIP_Label_29440f2c-29a3-4ee8-8d15-811b883e6dc2_Name">
    <vt:lpwstr>Εμπιστευτικό</vt:lpwstr>
  </property>
  <property fmtid="{D5CDD505-2E9C-101B-9397-08002B2CF9AE}" pid="8" name="MSIP_Label_29440f2c-29a3-4ee8-8d15-811b883e6dc2_Application">
    <vt:lpwstr>Microsoft Azure Information Protection</vt:lpwstr>
  </property>
  <property fmtid="{D5CDD505-2E9C-101B-9397-08002B2CF9AE}" pid="9" name="MSIP_Label_29440f2c-29a3-4ee8-8d15-811b883e6dc2_Extended_MSFT_Method">
    <vt:lpwstr>Automatic</vt:lpwstr>
  </property>
  <property fmtid="{D5CDD505-2E9C-101B-9397-08002B2CF9AE}" pid="10" name="MSIP_Label_0eb4de4b-8bf4-4b8d-84e9-db5f6970b153_Enabled">
    <vt:lpwstr>True</vt:lpwstr>
  </property>
  <property fmtid="{D5CDD505-2E9C-101B-9397-08002B2CF9AE}" pid="11" name="MSIP_Label_0eb4de4b-8bf4-4b8d-84e9-db5f6970b153_SiteId">
    <vt:lpwstr>32f52d5d-ec4b-4178-a8a5-4d28127a83fc</vt:lpwstr>
  </property>
  <property fmtid="{D5CDD505-2E9C-101B-9397-08002B2CF9AE}" pid="12" name="MSIP_Label_0eb4de4b-8bf4-4b8d-84e9-db5f6970b153_Owner">
    <vt:lpwstr>costas.christoforou@cyta.com.cy</vt:lpwstr>
  </property>
  <property fmtid="{D5CDD505-2E9C-101B-9397-08002B2CF9AE}" pid="13" name="MSIP_Label_0eb4de4b-8bf4-4b8d-84e9-db5f6970b153_SetDate">
    <vt:lpwstr>2021-02-20T07:18:55.1234787Z</vt:lpwstr>
  </property>
  <property fmtid="{D5CDD505-2E9C-101B-9397-08002B2CF9AE}" pid="14" name="MSIP_Label_0eb4de4b-8bf4-4b8d-84e9-db5f6970b153_Name">
    <vt:lpwstr>Anyone (not protected)</vt:lpwstr>
  </property>
  <property fmtid="{D5CDD505-2E9C-101B-9397-08002B2CF9AE}" pid="15" name="MSIP_Label_0eb4de4b-8bf4-4b8d-84e9-db5f6970b153_Application">
    <vt:lpwstr>Microsoft Azure Information Protection</vt:lpwstr>
  </property>
  <property fmtid="{D5CDD505-2E9C-101B-9397-08002B2CF9AE}" pid="16" name="MSIP_Label_0eb4de4b-8bf4-4b8d-84e9-db5f6970b153_Parent">
    <vt:lpwstr>29440f2c-29a3-4ee8-8d15-811b883e6dc2</vt:lpwstr>
  </property>
  <property fmtid="{D5CDD505-2E9C-101B-9397-08002B2CF9AE}" pid="17" name="MSIP_Label_0eb4de4b-8bf4-4b8d-84e9-db5f6970b153_Extended_MSFT_Method">
    <vt:lpwstr>Automatic</vt:lpwstr>
  </property>
  <property fmtid="{D5CDD505-2E9C-101B-9397-08002B2CF9AE}" pid="18" name="Sensitivity">
    <vt:lpwstr>Εμπιστευτικό Anyone (not protected)</vt:lpwstr>
  </property>
  <property fmtid="{D5CDD505-2E9C-101B-9397-08002B2CF9AE}" pid="19" name="ICV">
    <vt:lpwstr>EDBA0D4168AA4553818138A5FF028E92_13</vt:lpwstr>
  </property>
  <property fmtid="{D5CDD505-2E9C-101B-9397-08002B2CF9AE}" pid="20" name="KSOProductBuildVer">
    <vt:lpwstr>1033-12.2.0.16731</vt:lpwstr>
  </property>
</Properties>
</file>